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29" name="Shape 29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6.png"/><Relationship Id="rId4" Type="http://schemas.openxmlformats.org/officeDocument/2006/relationships/image" Target="../media/image1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8.png"/><Relationship Id="rId4" Type="http://schemas.openxmlformats.org/officeDocument/2006/relationships/image" Target="../media/image19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6.jpg"/><Relationship Id="rId4" Type="http://schemas.openxmlformats.org/officeDocument/2006/relationships/image" Target="../media/image0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8.png"/><Relationship Id="rId4" Type="http://schemas.openxmlformats.org/officeDocument/2006/relationships/image" Target="../media/image02.png"/><Relationship Id="rId5" Type="http://schemas.openxmlformats.org/officeDocument/2006/relationships/image" Target="../media/image0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4800"/>
              <a:t>Using NFL Draft Metrics to Predict Player Success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Nick Kapur, James Gilman and Justin Post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Offensive Linemen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514350" y="1474475"/>
            <a:ext cx="8270700" cy="32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149300"/>
            <a:ext cx="5614525" cy="3994199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 txBox="1"/>
          <p:nvPr/>
        </p:nvSpPr>
        <p:spPr>
          <a:xfrm>
            <a:off x="5642775" y="1544925"/>
            <a:ext cx="3165299" cy="32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Significant Variables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40 time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Shuttle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Height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Quickness is very important for linemen as demonstrated by the significance of 40 time and Shuttle.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Wide Receivers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870975" y="1495050"/>
            <a:ext cx="7550700" cy="32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 txBox="1"/>
          <p:nvPr/>
        </p:nvSpPr>
        <p:spPr>
          <a:xfrm>
            <a:off x="6069325" y="1323450"/>
            <a:ext cx="3010499" cy="35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Significant Variables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20 Time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Weight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College yards per year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20 time was interesting to look at because you can see the speedy guys and the big guys each being very good with an average middle ground.</a:t>
            </a:r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07700"/>
            <a:ext cx="5765249" cy="3935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2014 Rookie Runningbacks</a:t>
            </a:r>
          </a:p>
        </p:txBody>
      </p:sp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297200"/>
            <a:ext cx="3981349" cy="3600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45150" y="1297200"/>
            <a:ext cx="3841649" cy="3600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2014 Rookie Offensive Linemen</a:t>
            </a:r>
          </a:p>
        </p:txBody>
      </p:sp>
      <p:pic>
        <p:nvPicPr>
          <p:cNvPr id="127" name="Shape 1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406950"/>
            <a:ext cx="3895299" cy="339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13537" y="1406950"/>
            <a:ext cx="4073261" cy="339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2014 Rookie Wide Receivers</a:t>
            </a:r>
          </a:p>
        </p:txBody>
      </p:sp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366300"/>
            <a:ext cx="4046079" cy="3570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16033" y="1366300"/>
            <a:ext cx="3670766" cy="357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2014 Rookie Quarterbacks</a:t>
            </a:r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4550" y="1320475"/>
            <a:ext cx="3009150" cy="367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38150" y="1320475"/>
            <a:ext cx="3009150" cy="21747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Conclusions and Future Research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It is possible to use some combine measurements and college statistics to predict future success.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Incorporate ratings for defensive players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Evaluate teams and drafting trends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Objectives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Use multiple imputations to fill in missing values for scouting combine drills.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Determine if NFL Scouting Combine data or college performance be used to predict future success in the NFL.</a:t>
            </a:r>
          </a:p>
          <a:p>
            <a:pPr indent="-3429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 sz="1800"/>
              <a:t>Fit general linear models to determine which factors correlate to 	player success in the NFL at the positions of QB, OL, WR, and RB.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Data Collection 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R script with readHTMLTable to get players combine, college and professional data from 1995-2012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 sz="1800"/>
              <a:t>Websites used: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1400"/>
              <a:t>espn.com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1400"/>
              <a:t>sports-reference.com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1400"/>
              <a:t>http://nflcombineresults.com/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/>
          </a:p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sp>
        <p:nvSpPr>
          <p:cNvPr id="48" name="Shape 48"/>
          <p:cNvSpPr txBox="1"/>
          <p:nvPr/>
        </p:nvSpPr>
        <p:spPr>
          <a:xfrm>
            <a:off x="4930300" y="1941900"/>
            <a:ext cx="4031999" cy="71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Available at: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http://www4.stat.ncsu.edu/~post/sports/index</a:t>
            </a:r>
          </a:p>
        </p:txBody>
      </p:sp>
      <p:cxnSp>
        <p:nvCxnSpPr>
          <p:cNvPr id="49" name="Shape 49"/>
          <p:cNvCxnSpPr/>
          <p:nvPr/>
        </p:nvCxnSpPr>
        <p:spPr>
          <a:xfrm rot="10800000">
            <a:off x="4086424" y="1829899"/>
            <a:ext cx="772800" cy="2577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pic>
        <p:nvPicPr>
          <p:cNvPr id="50" name="Shape 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99525" y="3139817"/>
            <a:ext cx="4687249" cy="1419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Data Cleaning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457200" y="1200150"/>
            <a:ext cx="8170500" cy="18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195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100"/>
              <a:t>Transposing data to get all of a players seasons on one line.  (Using Proc transpose in SAS)</a:t>
            </a:r>
          </a:p>
          <a:p>
            <a:pPr indent="-36195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100"/>
              <a:t>Numbering seasons by years in the league instead of year</a:t>
            </a:r>
          </a:p>
          <a:p>
            <a:pPr indent="-36195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100"/>
              <a:t>Merged NFL, college, and combine data sets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100"/>
          </a:p>
        </p:txBody>
      </p:sp>
      <p:pic>
        <p:nvPicPr>
          <p:cNvPr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500" y="2859025"/>
            <a:ext cx="8080999" cy="1839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Combine and College Data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457200" y="3325775"/>
            <a:ext cx="3994500" cy="173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l">
              <a:lnSpc>
                <a:spcPct val="135000"/>
              </a:lnSpc>
              <a:spcBef>
                <a:spcPts val="0"/>
              </a:spcBef>
              <a:buNone/>
            </a:pPr>
            <a:r>
              <a:rPr lang="en" sz="1800"/>
              <a:t>Height			Weight			Bench Press		Cone Drills</a:t>
            </a:r>
          </a:p>
          <a:p>
            <a:pPr rtl="0" algn="l">
              <a:lnSpc>
                <a:spcPct val="135000"/>
              </a:lnSpc>
              <a:spcBef>
                <a:spcPts val="0"/>
              </a:spcBef>
              <a:buNone/>
            </a:pPr>
            <a:r>
              <a:rPr lang="en" sz="1800"/>
              <a:t>Broad Jump		Vertical</a:t>
            </a:r>
          </a:p>
          <a:p>
            <a:pPr rtl="0" algn="l">
              <a:lnSpc>
                <a:spcPct val="135000"/>
              </a:lnSpc>
              <a:spcBef>
                <a:spcPts val="0"/>
              </a:spcBef>
              <a:buNone/>
            </a:pPr>
            <a:r>
              <a:rPr lang="en" sz="1800"/>
              <a:t>40/20/10 yd dash		</a:t>
            </a:r>
          </a:p>
          <a:p>
            <a:pPr rtl="0" algn="l">
              <a:lnSpc>
                <a:spcPct val="135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770875" y="3234875"/>
            <a:ext cx="3994500" cy="1550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Per season and per attempt statistics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QB: yards per attempt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RB: yards per touch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WR: average yards per season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600" y="1200150"/>
            <a:ext cx="3539702" cy="1988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81525" y="1195975"/>
            <a:ext cx="3805275" cy="198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Imputation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445100" y="1465625"/>
            <a:ext cx="8421599" cy="32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chemeClr val="dk1"/>
                </a:solidFill>
              </a:rPr>
              <a:t>Missing Combine data imputed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chemeClr val="dk1"/>
                </a:solidFill>
              </a:rPr>
              <a:t>SAS Proc MI to create 25 imputed data sets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chemeClr val="dk1"/>
                </a:solidFill>
              </a:rPr>
              <a:t>Fully conditional specification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chemeClr val="dk1"/>
                </a:solidFill>
              </a:rPr>
              <a:t>SAS Proc MIAnalyze to combine results from Proc GLM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	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5350" y="1984750"/>
            <a:ext cx="7861349" cy="156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NFL Data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 sz="1800"/>
              <a:t>NFL Rating Used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800"/>
              <a:t>QB: Yards per Attempt, TD-Int Ratio, Yards per Year, Interceptions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800"/>
              <a:t>RB: Yards per Touch, Fumbles per Touch, Yards per Year</a:t>
            </a:r>
          </a:p>
          <a:p>
            <a:pPr rtl="0">
              <a:spcBef>
                <a:spcPts val="0"/>
              </a:spcBef>
              <a:buNone/>
            </a:pPr>
            <a:br>
              <a:rPr lang="en" sz="1800"/>
            </a:br>
            <a:r>
              <a:rPr lang="en" sz="1800"/>
              <a:t>WR: Yards per Catch, Yards per Year, Yards after the Catch</a:t>
            </a:r>
            <a:br>
              <a:rPr lang="en" sz="1800"/>
            </a:br>
          </a:p>
          <a:p>
            <a:pPr>
              <a:spcBef>
                <a:spcPts val="0"/>
              </a:spcBef>
              <a:buNone/>
            </a:pPr>
            <a:r>
              <a:rPr lang="en" sz="1800"/>
              <a:t>OL: Starts per Game</a:t>
            </a:r>
          </a:p>
        </p:txBody>
      </p:sp>
      <p:sp>
        <p:nvSpPr>
          <p:cNvPr id="80" name="Shape 80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51700" y="2432137"/>
            <a:ext cx="4586551" cy="109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30225" y="3664125"/>
            <a:ext cx="4629500" cy="1140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51700" y="1238750"/>
            <a:ext cx="4586550" cy="1140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Quarterbacks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6028175" y="1488175"/>
            <a:ext cx="2928599" cy="32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Significant Variables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Height</a:t>
            </a:r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College TD/Int Ratio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*Russell Wilson and Johnny Manziel not included in data, but are interesting examples away from the height trend.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29186"/>
            <a:ext cx="5901524" cy="38029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Runningbacks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2784325" y="1735075"/>
            <a:ext cx="2880299" cy="259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 txBox="1"/>
          <p:nvPr/>
        </p:nvSpPr>
        <p:spPr>
          <a:xfrm>
            <a:off x="5815575" y="1484737"/>
            <a:ext cx="3202800" cy="338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Significant Variables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40 time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College Yards per Touch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The 40 yd dash is the most hyped event at the combine for a reason.  It is the best predictor of running back’s future success.</a:t>
            </a:r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925" y="1147825"/>
            <a:ext cx="5793525" cy="396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