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B4F431BE-D8C5-4EBD-A104-4D01B1776BCB}">
  <a:tblStyle styleId="{B4F431BE-D8C5-4EBD-A104-4D01B1776BCB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54630EB0-F6FC-4133-9887-6AC4AE16580C}" styleName="Table_1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7591BD04-28A2-4D81-BED8-471DBA0F4764}" styleName="Table_2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3FBEAEDD-9E90-4577-B9CA-D9B8A9EC4B0D}" styleName="Table_3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5" autoAdjust="0"/>
    <p:restoredTop sz="94660"/>
  </p:normalViewPr>
  <p:slideViewPr>
    <p:cSldViewPr>
      <p:cViewPr varScale="1">
        <p:scale>
          <a:sx n="113" d="100"/>
          <a:sy n="113" d="100"/>
        </p:scale>
        <p:origin x="-33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nalytics.ncsu.edu/sesug/2009/SD016.Sampath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Only used Pass and Run plays, Excluded all other play types. ex. Punt, Field goal, extra pt, etc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marL="457200" lvl="0" indent="-317500" rtl="0">
              <a:spcBef>
                <a:spcPts val="480"/>
              </a:spcBef>
              <a:buClr>
                <a:srgbClr val="888888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chemeClr val="dk1"/>
                </a:solidFill>
              </a:rPr>
              <a:t>Gather and clean NFL Play By Play data from ArmChair Analysis</a:t>
            </a:r>
          </a:p>
          <a:p>
            <a:pPr marL="457200" lvl="0" indent="-317500" rtl="0">
              <a:spcBef>
                <a:spcPts val="480"/>
              </a:spcBef>
              <a:buClr>
                <a:srgbClr val="888888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chemeClr val="dk1"/>
                </a:solidFill>
              </a:rPr>
              <a:t>Research Logistic Regression and Random Forest</a:t>
            </a:r>
          </a:p>
          <a:p>
            <a:pPr marL="457200" lvl="0" indent="-317500" rtl="0">
              <a:spcBef>
                <a:spcPts val="480"/>
              </a:spcBef>
              <a:buClr>
                <a:srgbClr val="888888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chemeClr val="dk1"/>
                </a:solidFill>
              </a:rPr>
              <a:t>Perform variable selection </a:t>
            </a:r>
          </a:p>
          <a:p>
            <a:pPr marL="457200" lvl="0" indent="-317500" rtl="0">
              <a:spcBef>
                <a:spcPts val="480"/>
              </a:spcBef>
              <a:buClr>
                <a:srgbClr val="888888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chemeClr val="dk1"/>
                </a:solidFill>
              </a:rPr>
              <a:t>Formulate optimal models</a:t>
            </a:r>
          </a:p>
          <a:p>
            <a:pPr marL="457200" lvl="0" indent="-317500">
              <a:spcBef>
                <a:spcPts val="480"/>
              </a:spcBef>
              <a:buClr>
                <a:srgbClr val="888888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chemeClr val="dk1"/>
                </a:solidFill>
              </a:rPr>
              <a:t>Create Interactive Shiny Web app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</a:rPr>
              <a:t>found relevant examples: </a:t>
            </a:r>
            <a:r>
              <a:rPr lang="en" u="sng">
                <a:solidFill>
                  <a:srgbClr val="1155CC"/>
                </a:solidFill>
                <a:hlinkClick r:id="rId3"/>
              </a:rPr>
              <a:t>http://analytics.ncsu.edu/sesug/2009/SD016.Sampath.pdf</a:t>
            </a:r>
          </a:p>
          <a:p>
            <a:pPr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</a:endParaRP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arenR"/>
            </a:pPr>
            <a:r>
              <a:rPr lang="en" sz="1400">
                <a:solidFill>
                  <a:schemeClr val="dk1"/>
                </a:solidFill>
              </a:rPr>
              <a:t>ex. cumulative number fumbles, interceptions and  sacks, down*yards to go, two minute warning, 3rd and One, etc.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2) Perform significance testing:  use chi square for discrete and individual modeling for continuous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3) </a:t>
            </a:r>
            <a:r>
              <a:rPr lang="en" sz="1000">
                <a:solidFill>
                  <a:srgbClr val="222222"/>
                </a:solidFill>
              </a:rPr>
              <a:t>Here's what the boosting interaction function found.  It does a Friedman's H-Statistic test where a value closer to 1 indicates a significant interaction while a value close to 0 is very insignificant:</a:t>
            </a:r>
          </a:p>
          <a:p>
            <a:pPr rtl="0">
              <a:spcBef>
                <a:spcPts val="0"/>
              </a:spcBef>
              <a:buNone/>
            </a:pPr>
            <a:endParaRPr sz="1000">
              <a:solidFill>
                <a:srgbClr val="222222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/>
              <a:t>4) Looked at probabilities at different values of the  continuous independent variables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5) Used forward selection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6) Used lasso and cross validation to pick optimal lambda  R package glmnet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4)    Variable selection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5)    Find optimal model parameters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159781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675084"/>
            <a:ext cx="8229600" cy="80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408149" y="-684000"/>
            <a:ext cx="23277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397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65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5463749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1"/>
            <a:ext cx="43887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397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65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675084"/>
            <a:ext cx="8229600" cy="80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2266950"/>
            <a:ext cx="8229600" cy="232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397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65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675084"/>
            <a:ext cx="8229600" cy="80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476375"/>
            <a:ext cx="4038599" cy="311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476375"/>
            <a:ext cx="4038599" cy="311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675084"/>
            <a:ext cx="8229600" cy="80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099" cy="47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099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900" cy="47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675084"/>
            <a:ext cx="8229600" cy="80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399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04787"/>
            <a:ext cx="5111699" cy="43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99" cy="351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675084"/>
            <a:ext cx="8229600" cy="80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2266950"/>
            <a:ext cx="8229600" cy="232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397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65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Shape 1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9144000" cy="3428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Will\Documents\Expression\Expression%20Encoder\Output\WILFRED%208-7-2015%203.10.58%20PM\SeattleInterceptionSuperBowl.wmv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0" y="1047350"/>
            <a:ext cx="9144000" cy="1404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b="1"/>
              <a:t>NFL Play Predictions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 Will Burton, NCSU Industrial Engineering 2015</a:t>
            </a:r>
            <a:r>
              <a:rPr lang="en" sz="2400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Michael Dickey, NCSU Statistics 2015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618400" y="4869600"/>
            <a:ext cx="525600" cy="2739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/>
              <a:pPr lvl="0" rt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1</a:t>
            </a:fld>
            <a:endParaRPr lang="en" sz="1400"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76299"/>
            <a:ext cx="9144000" cy="2056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chemeClr val="dk1"/>
                </a:solidFill>
              </a:rPr>
              <a:t>Tuning Parameters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299275" y="850075"/>
            <a:ext cx="41253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1800">
                <a:solidFill>
                  <a:srgbClr val="CCCCCC"/>
                </a:solidFill>
              </a:rPr>
              <a:t>Candidate Splitting Variables:</a:t>
            </a:r>
          </a:p>
          <a:p>
            <a:pPr marL="457200" lvl="0" indent="-342900" rtl="0">
              <a:spcBef>
                <a:spcPts val="0"/>
              </a:spcBef>
              <a:buClr>
                <a:srgbClr val="CCCCCC"/>
              </a:buClr>
              <a:buSzPct val="100000"/>
              <a:buFont typeface="Arial"/>
              <a:buChar char="-"/>
            </a:pPr>
            <a:r>
              <a:rPr lang="en" sz="1800">
                <a:solidFill>
                  <a:srgbClr val="CCCCCC"/>
                </a:solidFill>
              </a:rPr>
              <a:t>tuneRF: {randomForest}</a:t>
            </a:r>
            <a:br>
              <a:rPr lang="en" sz="1800">
                <a:solidFill>
                  <a:srgbClr val="CCCCCC"/>
                </a:solidFill>
              </a:rPr>
            </a:br>
            <a:endParaRPr lang="en" sz="1800">
              <a:solidFill>
                <a:srgbClr val="CCCCCC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800"/>
              <a:t>Maximum Nodes: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 sz="1800"/>
              <a:t>Trees grown to maximum depth 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 sz="1800"/>
              <a:t>Determined via experimentation</a:t>
            </a:r>
            <a:br>
              <a:rPr lang="en" sz="1800"/>
            </a:br>
            <a:endParaRPr lang="en" sz="1800"/>
          </a:p>
          <a:p>
            <a:pPr marL="0" lvl="0" indent="0" rtl="0">
              <a:spcBef>
                <a:spcPts val="0"/>
              </a:spcBef>
              <a:buNone/>
            </a:pPr>
            <a:r>
              <a:rPr lang="en" sz="1800">
                <a:solidFill>
                  <a:srgbClr val="CCCCCC"/>
                </a:solidFill>
              </a:rPr>
              <a:t>Cutoff Threshold:</a:t>
            </a:r>
          </a:p>
          <a:p>
            <a:pPr marL="457200" lvl="0" indent="-342900" rtl="0">
              <a:spcBef>
                <a:spcPts val="0"/>
              </a:spcBef>
              <a:buClr>
                <a:srgbClr val="CCCCCC"/>
              </a:buClr>
              <a:buSzPct val="100000"/>
              <a:buFont typeface="Arial"/>
              <a:buChar char="-"/>
            </a:pPr>
            <a:r>
              <a:rPr lang="en" sz="1800">
                <a:solidFill>
                  <a:srgbClr val="CCCCCC"/>
                </a:solidFill>
              </a:rPr>
              <a:t>Use Youden index to maximize (Specificity + Sensitivity)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8927694" y="4749850"/>
            <a:ext cx="216299" cy="3936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/>
              <a:t>9</a:t>
            </a:r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28350"/>
            <a:ext cx="8843199" cy="4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9500" y="934312"/>
            <a:ext cx="4353699" cy="327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4618475" y="4249325"/>
            <a:ext cx="36423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Trees are overgrown to promote variability!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chemeClr val="dk1"/>
                </a:solidFill>
              </a:rPr>
              <a:t>Tuning Parameters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299275" y="850075"/>
            <a:ext cx="41253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1800">
                <a:solidFill>
                  <a:srgbClr val="CCCCCC"/>
                </a:solidFill>
              </a:rPr>
              <a:t>Candidate Splitting Variables:</a:t>
            </a:r>
          </a:p>
          <a:p>
            <a:pPr marL="457200" lvl="0" indent="-342900" rtl="0">
              <a:spcBef>
                <a:spcPts val="0"/>
              </a:spcBef>
              <a:buClr>
                <a:srgbClr val="CCCCCC"/>
              </a:buClr>
              <a:buSzPct val="100000"/>
              <a:buFont typeface="Arial"/>
              <a:buChar char="-"/>
            </a:pPr>
            <a:r>
              <a:rPr lang="en" sz="1800">
                <a:solidFill>
                  <a:srgbClr val="CCCCCC"/>
                </a:solidFill>
              </a:rPr>
              <a:t>tuneRF: {randomForest}</a:t>
            </a:r>
            <a:br>
              <a:rPr lang="en" sz="1800">
                <a:solidFill>
                  <a:srgbClr val="CCCCCC"/>
                </a:solidFill>
              </a:rPr>
            </a:br>
            <a:endParaRPr lang="en" sz="1800">
              <a:solidFill>
                <a:srgbClr val="CCCCCC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800">
                <a:solidFill>
                  <a:srgbClr val="CCCCCC"/>
                </a:solidFill>
              </a:rPr>
              <a:t>Maximum Nodes:</a:t>
            </a:r>
          </a:p>
          <a:p>
            <a:pPr marL="457200" lvl="0" indent="-342900" rtl="0">
              <a:spcBef>
                <a:spcPts val="0"/>
              </a:spcBef>
              <a:buClr>
                <a:srgbClr val="CCCCCC"/>
              </a:buClr>
              <a:buSzPct val="100000"/>
              <a:buFont typeface="Arial"/>
              <a:buChar char="-"/>
            </a:pPr>
            <a:r>
              <a:rPr lang="en" sz="1800">
                <a:solidFill>
                  <a:srgbClr val="CCCCCC"/>
                </a:solidFill>
              </a:rPr>
              <a:t>Trees grown to maximum depth</a:t>
            </a:r>
          </a:p>
          <a:p>
            <a:pPr marL="457200" lvl="0" indent="-342900" rtl="0">
              <a:spcBef>
                <a:spcPts val="0"/>
              </a:spcBef>
              <a:buClr>
                <a:srgbClr val="CCCCCC"/>
              </a:buClr>
              <a:buSzPct val="100000"/>
              <a:buFont typeface="Arial"/>
              <a:buChar char="-"/>
            </a:pPr>
            <a:r>
              <a:rPr lang="en" sz="1800">
                <a:solidFill>
                  <a:srgbClr val="CCCCCC"/>
                </a:solidFill>
              </a:rPr>
              <a:t>Determined via experimentation</a:t>
            </a:r>
            <a:br>
              <a:rPr lang="en" sz="1800">
                <a:solidFill>
                  <a:srgbClr val="CCCCCC"/>
                </a:solidFill>
              </a:rPr>
            </a:br>
            <a:endParaRPr lang="en" sz="1800">
              <a:solidFill>
                <a:srgbClr val="CCCCCC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800"/>
              <a:t>Cutoff Threshold: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 sz="1800"/>
              <a:t>Use Youden index to maximize (Specificity + Sensitivity)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8843195" y="4749850"/>
            <a:ext cx="262199" cy="3936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9</a:t>
            </a:r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28350"/>
            <a:ext cx="8843199" cy="4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8045" y="964862"/>
            <a:ext cx="3247500" cy="306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82644" y="4063799"/>
            <a:ext cx="4438317" cy="35474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/>
        </p:nvSpPr>
        <p:spPr>
          <a:xfrm>
            <a:off x="4582650" y="4370575"/>
            <a:ext cx="1722599" cy="20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200"/>
              <a:t>coords: {pROC}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12</a:t>
            </a:fld>
            <a:endParaRPr lang="en"/>
          </a:p>
        </p:txBody>
      </p:sp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28350"/>
            <a:ext cx="8843199" cy="4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0" y="453025"/>
            <a:ext cx="9144000" cy="541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Results</a:t>
            </a:r>
          </a:p>
        </p:txBody>
      </p:sp>
      <p:graphicFrame>
        <p:nvGraphicFramePr>
          <p:cNvPr id="208" name="Shape 208"/>
          <p:cNvGraphicFramePr/>
          <p:nvPr/>
        </p:nvGraphicFramePr>
        <p:xfrm>
          <a:off x="1219200" y="2449920"/>
          <a:ext cx="2892700" cy="1188630"/>
        </p:xfrm>
        <a:graphic>
          <a:graphicData uri="http://schemas.openxmlformats.org/drawingml/2006/table">
            <a:tbl>
              <a:tblPr>
                <a:noFill/>
                <a:tableStyleId>{7591BD04-28A2-4D81-BED8-471DBA0F4764}</a:tableStyleId>
              </a:tblPr>
              <a:tblGrid>
                <a:gridCol w="892150"/>
                <a:gridCol w="1023850"/>
                <a:gridCol w="976700"/>
              </a:tblGrid>
              <a:tr h="2269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Actual Pass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Actual Run</a:t>
                      </a:r>
                    </a:p>
                  </a:txBody>
                  <a:tcPr marL="91425" marR="91425" marT="91425" marB="91425"/>
                </a:tc>
              </a:tr>
              <a:tr h="2447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Pred Pass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59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7</a:t>
                      </a:r>
                    </a:p>
                  </a:txBody>
                  <a:tcPr marL="91425" marR="91425" marT="91425" marB="91425"/>
                </a:tc>
              </a:tr>
              <a:tr h="2447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Pred Run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47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209" name="Shape 2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4400" y="2038350"/>
            <a:ext cx="4074999" cy="25798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0" name="Shape 210"/>
          <p:cNvGraphicFramePr/>
          <p:nvPr/>
        </p:nvGraphicFramePr>
        <p:xfrm>
          <a:off x="1219200" y="2449920"/>
          <a:ext cx="2892700" cy="1188630"/>
        </p:xfrm>
        <a:graphic>
          <a:graphicData uri="http://schemas.openxmlformats.org/drawingml/2006/table">
            <a:tbl>
              <a:tblPr>
                <a:noFill/>
                <a:tableStyleId>{3FBEAEDD-9E90-4577-B9CA-D9B8A9EC4B0D}</a:tableStyleId>
              </a:tblPr>
              <a:tblGrid>
                <a:gridCol w="892150"/>
                <a:gridCol w="1023850"/>
                <a:gridCol w="976700"/>
              </a:tblGrid>
              <a:tr h="2269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dirty="0"/>
                        <a:t>Actual Pass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Actual Run</a:t>
                      </a:r>
                    </a:p>
                  </a:txBody>
                  <a:tcPr marL="91425" marR="91425" marT="91425" marB="91425"/>
                </a:tc>
              </a:tr>
              <a:tr h="2447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Pred Pass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60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15</a:t>
                      </a:r>
                    </a:p>
                  </a:txBody>
                  <a:tcPr marL="91425" marR="91425" marT="91425" marB="91425"/>
                </a:tc>
              </a:tr>
              <a:tr h="2447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dirty="0"/>
                        <a:t>Pred Run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 11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35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211" name="Shape 211"/>
          <p:cNvSpPr txBox="1"/>
          <p:nvPr/>
        </p:nvSpPr>
        <p:spPr>
          <a:xfrm>
            <a:off x="-17700" y="1057325"/>
            <a:ext cx="9179399" cy="103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chemeClr val="dk1"/>
                </a:solidFill>
              </a:rPr>
              <a:t>Tested on 20 randomly selected games between 2011- 2014:</a:t>
            </a:r>
          </a:p>
          <a:p>
            <a:pPr marL="1828800"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chemeClr val="dk1"/>
                </a:solidFill>
              </a:rPr>
              <a:t>Mean Accuracy Rate:   </a:t>
            </a:r>
            <a:r>
              <a:rPr lang="en" sz="1800" b="1" u="sng" dirty="0">
                <a:solidFill>
                  <a:srgbClr val="92D050"/>
                </a:solidFill>
              </a:rPr>
              <a:t>74.5% Correct</a:t>
            </a:r>
          </a:p>
          <a:p>
            <a:pPr marL="1828800"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chemeClr val="dk1"/>
                </a:solidFill>
              </a:rPr>
              <a:t>Highest Accuracy Rate:  </a:t>
            </a:r>
            <a:r>
              <a:rPr lang="en" sz="1800" b="1" u="sng" dirty="0">
                <a:solidFill>
                  <a:srgbClr val="92D050"/>
                </a:solidFill>
              </a:rPr>
              <a:t>89.1% Correct</a:t>
            </a:r>
          </a:p>
        </p:txBody>
      </p:sp>
      <p:sp>
        <p:nvSpPr>
          <p:cNvPr id="10" name="Shape 156"/>
          <p:cNvSpPr txBox="1"/>
          <p:nvPr/>
        </p:nvSpPr>
        <p:spPr>
          <a:xfrm>
            <a:off x="1676400" y="3867150"/>
            <a:ext cx="18089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u="sng" dirty="0" smtClean="0">
                <a:solidFill>
                  <a:srgbClr val="92D050"/>
                </a:solidFill>
              </a:rPr>
              <a:t>89.1% </a:t>
            </a:r>
            <a:r>
              <a:rPr lang="en" sz="1800" b="1" u="sng" dirty="0">
                <a:solidFill>
                  <a:srgbClr val="92D050"/>
                </a:solidFill>
              </a:rPr>
              <a:t>Correct</a:t>
            </a:r>
          </a:p>
        </p:txBody>
      </p:sp>
      <p:sp>
        <p:nvSpPr>
          <p:cNvPr id="11" name="Shape 156"/>
          <p:cNvSpPr txBox="1"/>
          <p:nvPr/>
        </p:nvSpPr>
        <p:spPr>
          <a:xfrm>
            <a:off x="1676400" y="3867150"/>
            <a:ext cx="18089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u="sng" dirty="0" smtClean="0">
                <a:solidFill>
                  <a:srgbClr val="92D050"/>
                </a:solidFill>
              </a:rPr>
              <a:t>78.5% </a:t>
            </a:r>
            <a:r>
              <a:rPr lang="en" sz="1800" b="1" u="sng" dirty="0">
                <a:solidFill>
                  <a:srgbClr val="92D050"/>
                </a:solidFill>
              </a:rPr>
              <a:t>Correct</a:t>
            </a:r>
          </a:p>
        </p:txBody>
      </p:sp>
      <p:pic>
        <p:nvPicPr>
          <p:cNvPr id="207" name="Shape 2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4400" y="2038350"/>
            <a:ext cx="4017325" cy="2579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/>
              <a:t>R Shiny visualization demo</a:t>
            </a:r>
          </a:p>
          <a:p>
            <a:pPr marL="0" indent="0" rtl="0">
              <a:spcBef>
                <a:spcPts val="0"/>
              </a:spcBef>
              <a:buNone/>
            </a:pPr>
            <a:endParaRPr/>
          </a:p>
          <a:p>
            <a:pPr marL="0" indent="0" rtl="0">
              <a:spcBef>
                <a:spcPts val="0"/>
              </a:spcBef>
              <a:buNone/>
            </a:pPr>
            <a:endParaRPr/>
          </a:p>
          <a:p>
            <a:pPr marL="457200" lvl="0" indent="-3175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/>
              <a:t>Plotting the predictions within one new game (try for Super Bowl 2015)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13</a:t>
            </a:fld>
            <a:endParaRPr lang="en"/>
          </a:p>
        </p:txBody>
      </p:sp>
      <p:pic>
        <p:nvPicPr>
          <p:cNvPr id="219" name="Shape 2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724875"/>
            <a:ext cx="8843199" cy="44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eattleInterceptionSuperBowl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21409" y="739887"/>
            <a:ext cx="8165391" cy="4041663"/>
          </a:xfrm>
          <a:prstGeom prst="rect">
            <a:avLst/>
          </a:prstGeom>
        </p:spPr>
      </p:pic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457200" y="11415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dirty="0"/>
              <a:t>Visualizing Predictions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4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Results and Conclusions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167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dirty="0" smtClean="0"/>
              <a:t>You can predict NFL plays with high accuracy using simple variables!</a:t>
            </a:r>
            <a:r>
              <a:rPr lang="en" dirty="0"/>
              <a:t/>
            </a:r>
            <a:br>
              <a:rPr lang="en" dirty="0"/>
            </a:br>
            <a:endParaRPr lang="en" dirty="0"/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dirty="0"/>
              <a:t>Model building processes </a:t>
            </a:r>
            <a:r>
              <a:rPr lang="en" dirty="0" smtClean="0"/>
              <a:t>are much different but achieve similar accuracy rates</a:t>
            </a:r>
            <a:endParaRPr lang="en" dirty="0"/>
          </a:p>
        </p:txBody>
      </p:sp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59200"/>
            <a:ext cx="8686799" cy="44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/>
          <p:nvPr/>
        </p:nvSpPr>
        <p:spPr>
          <a:xfrm>
            <a:off x="2894400" y="2516350"/>
            <a:ext cx="3355199" cy="61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400" dirty="0"/>
              <a:t>Further Research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457200" y="3131650"/>
            <a:ext cx="8229600" cy="132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</a:rPr>
              <a:t>Compare with more complex machine learning techniques (i.e. neural networks)</a:t>
            </a:r>
            <a:br>
              <a:rPr lang="en" dirty="0">
                <a:solidFill>
                  <a:schemeClr val="dk1"/>
                </a:solidFill>
              </a:rPr>
            </a:br>
            <a:endParaRPr lang="en" dirty="0">
              <a:solidFill>
                <a:schemeClr val="dk1"/>
              </a:solidFill>
            </a:endParaRPr>
          </a:p>
          <a:p>
            <a:pPr marL="457200" lvl="0" indent="-317500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</a:rPr>
              <a:t>Develop a loss function to account for difference in consequences for each misclassification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344100" y="3148275"/>
            <a:ext cx="4484699" cy="2134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arenR"/>
            </a:pPr>
            <a:r>
              <a:rPr lang="en" sz="1800">
                <a:solidFill>
                  <a:schemeClr val="dk1"/>
                </a:solidFill>
              </a:rPr>
              <a:t>Research classification methods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arenR"/>
            </a:pPr>
            <a:r>
              <a:rPr lang="en" sz="1800">
                <a:solidFill>
                  <a:schemeClr val="dk1"/>
                </a:solidFill>
              </a:rPr>
              <a:t>Gather and clean NFL play by play data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arenR"/>
            </a:pPr>
            <a:r>
              <a:rPr lang="en" sz="1800">
                <a:solidFill>
                  <a:schemeClr val="dk1"/>
                </a:solidFill>
              </a:rPr>
              <a:t>Exploratory analysis and significance testing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ctrTitle"/>
          </p:nvPr>
        </p:nvSpPr>
        <p:spPr>
          <a:xfrm>
            <a:off x="0" y="2426400"/>
            <a:ext cx="9144000" cy="653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/>
              <a:t>Method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796900" y="4869600"/>
            <a:ext cx="349499" cy="2739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2</a:t>
            </a:fld>
            <a:endParaRPr lang="en" sz="1400"/>
          </a:p>
        </p:txBody>
      </p:sp>
      <p:sp>
        <p:nvSpPr>
          <p:cNvPr id="95" name="Shape 95"/>
          <p:cNvSpPr txBox="1">
            <a:spLocks noGrp="1"/>
          </p:cNvSpPr>
          <p:nvPr>
            <p:ph type="subTitle" idx="2"/>
          </p:nvPr>
        </p:nvSpPr>
        <p:spPr>
          <a:xfrm>
            <a:off x="4933800" y="3148275"/>
            <a:ext cx="4218000" cy="141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4)    Model building</a:t>
            </a:r>
          </a:p>
          <a:p>
            <a:pPr mar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5)    Implement models in R Shiny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       Application</a:t>
            </a:r>
          </a:p>
        </p:txBody>
      </p:sp>
      <p:cxnSp>
        <p:nvCxnSpPr>
          <p:cNvPr id="96" name="Shape 96"/>
          <p:cNvCxnSpPr/>
          <p:nvPr/>
        </p:nvCxnSpPr>
        <p:spPr>
          <a:xfrm>
            <a:off x="0" y="2281400"/>
            <a:ext cx="91463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7" name="Shape 97"/>
          <p:cNvSpPr txBox="1"/>
          <p:nvPr/>
        </p:nvSpPr>
        <p:spPr>
          <a:xfrm>
            <a:off x="344100" y="1236775"/>
            <a:ext cx="8458200" cy="85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If an offensive play call can be predicted, then the defense can adjust their formation to potentially shut down the offense 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ctrTitle" idx="3"/>
          </p:nvPr>
        </p:nvSpPr>
        <p:spPr>
          <a:xfrm>
            <a:off x="0" y="526850"/>
            <a:ext cx="9144000" cy="653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1"/>
              <a:t>Motivation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29575" y="570750"/>
            <a:ext cx="3660599" cy="78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b="1"/>
              <a:t>Final Variables Used For Modeling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228575" y="1352550"/>
            <a:ext cx="3561599" cy="335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+"/>
            </a:pPr>
            <a:r>
              <a:rPr lang="en" dirty="0"/>
              <a:t>Down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+"/>
            </a:pPr>
            <a:r>
              <a:rPr lang="en" dirty="0"/>
              <a:t>Field Position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+"/>
            </a:pPr>
            <a:r>
              <a:rPr lang="en" dirty="0"/>
              <a:t>Yards to Go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+"/>
            </a:pPr>
            <a:r>
              <a:rPr lang="en" b="1" dirty="0"/>
              <a:t>Cumulative Number Interceptions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+"/>
            </a:pPr>
            <a:r>
              <a:rPr lang="en" b="1" dirty="0"/>
              <a:t>Cumulative Number Fumbles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+"/>
            </a:pPr>
            <a:r>
              <a:rPr lang="en" dirty="0"/>
              <a:t>Cumulative number of sacks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+"/>
            </a:pPr>
            <a:r>
              <a:rPr lang="en" dirty="0"/>
              <a:t>Down * Yards To Go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+"/>
            </a:pPr>
            <a:r>
              <a:rPr lang="en" dirty="0"/>
              <a:t>Number Offensive Points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+"/>
            </a:pPr>
            <a:r>
              <a:rPr lang="en" dirty="0"/>
              <a:t>Number Defensive Points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+"/>
            </a:pPr>
            <a:r>
              <a:rPr lang="en" dirty="0"/>
              <a:t>Point Differential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+"/>
            </a:pPr>
            <a:r>
              <a:rPr lang="en" dirty="0"/>
              <a:t>Offensive Timeouts Remaining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+"/>
            </a:pPr>
            <a:r>
              <a:rPr lang="en" dirty="0"/>
              <a:t>Defensive Timeouts Remaining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+"/>
            </a:pPr>
            <a:r>
              <a:rPr lang="en" dirty="0"/>
              <a:t>Minutes Remaining in Quarter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+"/>
            </a:pPr>
            <a:r>
              <a:rPr lang="en" dirty="0"/>
              <a:t>Previous play </a:t>
            </a:r>
            <a:r>
              <a:rPr lang="en" dirty="0" smtClean="0"/>
              <a:t>call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+"/>
            </a:pPr>
            <a:r>
              <a:rPr lang="en" dirty="0" smtClean="0"/>
              <a:t>Quarter</a:t>
            </a:r>
            <a:endParaRPr dirty="0"/>
          </a:p>
        </p:txBody>
      </p:sp>
      <p:sp>
        <p:nvSpPr>
          <p:cNvPr id="105" name="Shape 105"/>
          <p:cNvSpPr txBox="1"/>
          <p:nvPr/>
        </p:nvSpPr>
        <p:spPr>
          <a:xfrm>
            <a:off x="4293075" y="1465175"/>
            <a:ext cx="3934499" cy="343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3</a:t>
            </a:fld>
            <a:endParaRPr lang="en"/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 l="1481" r="-2942"/>
          <a:stretch/>
        </p:blipFill>
        <p:spPr>
          <a:xfrm>
            <a:off x="4095000" y="2035350"/>
            <a:ext cx="5131325" cy="282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4095000" y="1083650"/>
            <a:ext cx="5248200" cy="9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Source: ArmchairAnalysis.com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NFL plays from 2000 – 2014 seasons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132,220 observations (trained using only 2011-2014 seasons)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ctrTitle" idx="2"/>
          </p:nvPr>
        </p:nvSpPr>
        <p:spPr>
          <a:xfrm>
            <a:off x="4906875" y="461950"/>
            <a:ext cx="3320699" cy="653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2400" b="1"/>
              <a:t>Data Characteristics</a:t>
            </a:r>
          </a:p>
        </p:txBody>
      </p:sp>
      <p:cxnSp>
        <p:nvCxnSpPr>
          <p:cNvPr id="110" name="Shape 110"/>
          <p:cNvCxnSpPr/>
          <p:nvPr/>
        </p:nvCxnSpPr>
        <p:spPr>
          <a:xfrm>
            <a:off x="3826050" y="352575"/>
            <a:ext cx="0" cy="4780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3583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1"/>
              <a:t>Logistic Regression</a:t>
            </a:r>
          </a:p>
        </p:txBody>
      </p:sp>
      <p:sp>
        <p:nvSpPr>
          <p:cNvPr id="116" name="Shape 116"/>
          <p:cNvSpPr/>
          <p:nvPr/>
        </p:nvSpPr>
        <p:spPr>
          <a:xfrm>
            <a:off x="226100" y="1473675"/>
            <a:ext cx="8770199" cy="244259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4800600" y="1657350"/>
            <a:ext cx="4091699" cy="140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 b="1" dirty="0">
                <a:solidFill>
                  <a:schemeClr val="dk1"/>
                </a:solidFill>
              </a:rPr>
              <a:t>     Final Model Created For:</a:t>
            </a:r>
          </a:p>
          <a:p>
            <a:pPr lvl="0" rtl="0">
              <a:spcBef>
                <a:spcPts val="0"/>
              </a:spcBef>
              <a:buNone/>
            </a:pPr>
            <a:endParaRPr sz="600" b="1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6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dk1"/>
                </a:solidFill>
              </a:rPr>
              <a:t>1st </a:t>
            </a:r>
            <a:r>
              <a:rPr lang="en" sz="1800" dirty="0" smtClean="0">
                <a:solidFill>
                  <a:schemeClr val="dk1"/>
                </a:solidFill>
              </a:rPr>
              <a:t>Quarter</a:t>
            </a:r>
            <a:r>
              <a:rPr lang="en" sz="1800" dirty="0">
                <a:solidFill>
                  <a:schemeClr val="dk1"/>
                </a:solidFill>
              </a:rPr>
              <a:t>	4th Quarter Winning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dk1"/>
                </a:solidFill>
              </a:rPr>
              <a:t>2nd Quarter	</a:t>
            </a:r>
            <a:r>
              <a:rPr lang="en" sz="1800" dirty="0" smtClean="0">
                <a:solidFill>
                  <a:schemeClr val="dk1"/>
                </a:solidFill>
              </a:rPr>
              <a:t>4th </a:t>
            </a:r>
            <a:r>
              <a:rPr lang="en" sz="1800" dirty="0">
                <a:solidFill>
                  <a:schemeClr val="dk1"/>
                </a:solidFill>
              </a:rPr>
              <a:t>Quarter Losing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dk1"/>
                </a:solidFill>
              </a:rPr>
              <a:t>3rd Quarter	</a:t>
            </a:r>
            <a:r>
              <a:rPr lang="en" sz="1800" dirty="0" smtClean="0">
                <a:solidFill>
                  <a:schemeClr val="dk1"/>
                </a:solidFill>
              </a:rPr>
              <a:t>4th </a:t>
            </a:r>
            <a:r>
              <a:rPr lang="en" sz="1800" dirty="0">
                <a:solidFill>
                  <a:schemeClr val="dk1"/>
                </a:solidFill>
              </a:rPr>
              <a:t>Quarter Tied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297500" y="1626075"/>
            <a:ext cx="4091699" cy="200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/>
              <a:t>Additional Steps to Final Model:</a:t>
            </a:r>
          </a:p>
          <a:p>
            <a:pPr lvl="0" rtl="0">
              <a:spcBef>
                <a:spcPts val="0"/>
              </a:spcBef>
              <a:buNone/>
            </a:pPr>
            <a:endParaRPr sz="1000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arenR"/>
            </a:pPr>
            <a:r>
              <a:rPr lang="en" sz="1800"/>
              <a:t>Adjust for non-linearity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arenR"/>
            </a:pPr>
            <a:r>
              <a:rPr lang="en" sz="1800"/>
              <a:t>Perform forward selection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arenR"/>
            </a:pPr>
            <a:r>
              <a:rPr lang="en" sz="1800"/>
              <a:t>Reduce overfitting with Lasso Penalty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arenR"/>
            </a:pPr>
            <a:r>
              <a:rPr lang="en" sz="1800"/>
              <a:t>Cross-Validation </a:t>
            </a:r>
          </a:p>
        </p:txBody>
      </p:sp>
      <p:cxnSp>
        <p:nvCxnSpPr>
          <p:cNvPr id="119" name="Shape 119"/>
          <p:cNvCxnSpPr>
            <a:stCxn id="116" idx="0"/>
            <a:endCxn id="116" idx="2"/>
          </p:cNvCxnSpPr>
          <p:nvPr/>
        </p:nvCxnSpPr>
        <p:spPr>
          <a:xfrm>
            <a:off x="4611199" y="1473675"/>
            <a:ext cx="0" cy="2442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4</a:t>
            </a:fld>
            <a:endParaRPr lang="en"/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25400"/>
            <a:ext cx="8851425" cy="44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342753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Non-Linearity of Odds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5825" y="1078700"/>
            <a:ext cx="4468075" cy="3730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450" y="1078708"/>
            <a:ext cx="4468075" cy="373042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5</a:t>
            </a:fld>
            <a:endParaRPr lang="en"/>
          </a:p>
        </p:txBody>
      </p:sp>
      <p:pic>
        <p:nvPicPr>
          <p:cNvPr id="130" name="Shape 1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5400"/>
            <a:ext cx="8851425" cy="44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6</a:t>
            </a:fld>
            <a:endParaRPr lang="en"/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100" y="1520100"/>
            <a:ext cx="4438349" cy="3140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2450" y="1503512"/>
            <a:ext cx="4432657" cy="313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3495251" y="1000025"/>
            <a:ext cx="2177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 b="1"/>
              <a:t>1st Quarter model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04800" y="342750"/>
            <a:ext cx="8679599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Lasso and Cross-Validation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2030725" y="1249987"/>
            <a:ext cx="9050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/>
              <a:t>Lasso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6232375" y="1200150"/>
            <a:ext cx="10929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/>
              <a:t>C-V for 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5900" y="1260125"/>
            <a:ext cx="273649" cy="273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725400"/>
            <a:ext cx="8851425" cy="44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7</a:t>
            </a:fld>
            <a:endParaRPr lang="en"/>
          </a:p>
        </p:txBody>
      </p:sp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0" y="239400"/>
            <a:ext cx="91440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Results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0" y="862900"/>
            <a:ext cx="9179399" cy="122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Tested on 20 randomly selected games between 2011- 2014:</a:t>
            </a:r>
          </a:p>
          <a:p>
            <a:pPr marL="1828800"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Mean Accuracy Rate:   </a:t>
            </a:r>
            <a:r>
              <a:rPr lang="en" sz="1800" b="1" u="sng">
                <a:solidFill>
                  <a:srgbClr val="92D050"/>
                </a:solidFill>
              </a:rPr>
              <a:t>75.4% Correct</a:t>
            </a:r>
          </a:p>
          <a:p>
            <a:pPr marL="1828800"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Highest Accuracy Rate:  </a:t>
            </a:r>
            <a:r>
              <a:rPr lang="en" sz="1800" b="1" u="sng">
                <a:solidFill>
                  <a:srgbClr val="92D050"/>
                </a:solidFill>
              </a:rPr>
              <a:t>91.4% Correct</a:t>
            </a: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 t="2647"/>
          <a:stretch/>
        </p:blipFill>
        <p:spPr>
          <a:xfrm>
            <a:off x="4800600" y="2190750"/>
            <a:ext cx="4155175" cy="235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725400"/>
            <a:ext cx="8851425" cy="442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3" name="Shape 153"/>
          <p:cNvGraphicFramePr/>
          <p:nvPr/>
        </p:nvGraphicFramePr>
        <p:xfrm>
          <a:off x="1295400" y="2343150"/>
          <a:ext cx="2892700" cy="1188630"/>
        </p:xfrm>
        <a:graphic>
          <a:graphicData uri="http://schemas.openxmlformats.org/drawingml/2006/table">
            <a:tbl>
              <a:tblPr>
                <a:noFill/>
                <a:tableStyleId>{B4F431BE-D8C5-4EBD-A104-4D01B1776BCB}</a:tableStyleId>
              </a:tblPr>
              <a:tblGrid>
                <a:gridCol w="892150"/>
                <a:gridCol w="1023850"/>
                <a:gridCol w="976700"/>
              </a:tblGrid>
              <a:tr h="22695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Actual Pass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Actual Run</a:t>
                      </a:r>
                    </a:p>
                  </a:txBody>
                  <a:tcPr marL="91425" marR="91425" marT="91425" marB="91425"/>
                </a:tc>
              </a:tr>
              <a:tr h="24477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Pred Pass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59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13</a:t>
                      </a:r>
                    </a:p>
                  </a:txBody>
                  <a:tcPr marL="91425" marR="91425" marT="91425" marB="91425"/>
                </a:tc>
              </a:tr>
              <a:tr h="24477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Pred Run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37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154" name="Shape 1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4400" y="2114550"/>
            <a:ext cx="4155175" cy="24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1828800" y="3714750"/>
            <a:ext cx="1976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 b="1" u="sng" dirty="0">
                <a:solidFill>
                  <a:srgbClr val="92D050"/>
                </a:solidFill>
              </a:rPr>
              <a:t>79.3% Correct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1828800" y="3714750"/>
            <a:ext cx="18089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u="sng" dirty="0">
                <a:solidFill>
                  <a:srgbClr val="92D050"/>
                </a:solidFill>
              </a:rPr>
              <a:t>91.4% Correct</a:t>
            </a:r>
          </a:p>
        </p:txBody>
      </p:sp>
      <p:graphicFrame>
        <p:nvGraphicFramePr>
          <p:cNvPr id="157" name="Shape 157"/>
          <p:cNvGraphicFramePr/>
          <p:nvPr/>
        </p:nvGraphicFramePr>
        <p:xfrm>
          <a:off x="1295400" y="2343150"/>
          <a:ext cx="2892700" cy="1188630"/>
        </p:xfrm>
        <a:graphic>
          <a:graphicData uri="http://schemas.openxmlformats.org/drawingml/2006/table">
            <a:tbl>
              <a:tblPr>
                <a:noFill/>
                <a:tableStyleId>{54630EB0-F6FC-4133-9887-6AC4AE16580C}</a:tableStyleId>
              </a:tblPr>
              <a:tblGrid>
                <a:gridCol w="892150"/>
                <a:gridCol w="1023850"/>
                <a:gridCol w="976700"/>
              </a:tblGrid>
              <a:tr h="22695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Actual Pass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Actual Run</a:t>
                      </a:r>
                    </a:p>
                  </a:txBody>
                  <a:tcPr marL="91425" marR="91425" marT="91425" marB="91425"/>
                </a:tc>
              </a:tr>
              <a:tr h="2447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Pred Pass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63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8</a:t>
                      </a:r>
                    </a:p>
                  </a:txBody>
                  <a:tcPr marL="91425" marR="91425" marT="91425" marB="91425"/>
                </a:tc>
              </a:tr>
              <a:tr h="2447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dirty="0"/>
                        <a:t>Pred Run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46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1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8</a:t>
            </a:fld>
            <a:endParaRPr lang="en"/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28350"/>
            <a:ext cx="8843199" cy="4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Random Forest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297500" y="1063375"/>
            <a:ext cx="4829699" cy="166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1800" b="1"/>
              <a:t>Tuning Parameters:</a:t>
            </a:r>
          </a:p>
          <a:p>
            <a:pPr lvl="0" rtl="0">
              <a:spcBef>
                <a:spcPts val="0"/>
              </a:spcBef>
              <a:buNone/>
            </a:pPr>
            <a:endParaRPr sz="1000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arenR"/>
            </a:pPr>
            <a:r>
              <a:rPr lang="en" sz="1800"/>
              <a:t>Number of candidate splitting variables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arenR"/>
            </a:pPr>
            <a:r>
              <a:rPr lang="en" sz="1800"/>
              <a:t>Maximum number of nodes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arenR"/>
            </a:pPr>
            <a:r>
              <a:rPr lang="en" sz="1800"/>
              <a:t>Cutoff threshold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297500" y="2787325"/>
            <a:ext cx="4829699" cy="166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1800" b="1"/>
              <a:t>Variable Selection</a:t>
            </a:r>
          </a:p>
          <a:p>
            <a:pPr lvl="0" rtl="0">
              <a:spcBef>
                <a:spcPts val="0"/>
              </a:spcBef>
              <a:buNone/>
            </a:pPr>
            <a:endParaRPr sz="1000"/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Assess importance of variables with Gini Index</a:t>
            </a:r>
            <a:br>
              <a:rPr lang="en"/>
            </a:br>
            <a:endParaRPr lang="en"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/>
              <a:t>Informal process of trial and error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4648825" y="4062675"/>
            <a:ext cx="3990000" cy="4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Variable importance expressed as the mean decrease in Gini index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2049" y="1035187"/>
            <a:ext cx="3254922" cy="307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chemeClr val="dk1"/>
                </a:solidFill>
              </a:rPr>
              <a:t>Tuning Parameters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299275" y="850075"/>
            <a:ext cx="41253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 rtl="0">
              <a:spcBef>
                <a:spcPts val="0"/>
              </a:spcBef>
              <a:buNone/>
            </a:pPr>
            <a:r>
              <a:rPr lang="en" sz="1800"/>
              <a:t>Candidate Splitting Variables: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" sz="1800"/>
              <a:t>Compare OOB error rates</a:t>
            </a:r>
            <a:br>
              <a:rPr lang="en" sz="1800"/>
            </a:br>
            <a:endParaRPr lang="en" sz="1800"/>
          </a:p>
          <a:p>
            <a:pPr marL="0" indent="0" rtl="0">
              <a:spcBef>
                <a:spcPts val="0"/>
              </a:spcBef>
              <a:buNone/>
            </a:pPr>
            <a:r>
              <a:rPr lang="en" sz="1800">
                <a:solidFill>
                  <a:srgbClr val="CCCCCC"/>
                </a:solidFill>
              </a:rPr>
              <a:t>Maximum Nodes:</a:t>
            </a:r>
          </a:p>
          <a:p>
            <a:pPr marL="457200" lvl="0" indent="-342900" rtl="0">
              <a:spcBef>
                <a:spcPts val="0"/>
              </a:spcBef>
              <a:buClr>
                <a:srgbClr val="CCCCCC"/>
              </a:buClr>
              <a:buSzPct val="100000"/>
              <a:buFont typeface="Arial"/>
              <a:buChar char="-"/>
            </a:pPr>
            <a:r>
              <a:rPr lang="en" sz="1800">
                <a:solidFill>
                  <a:srgbClr val="CCCCCC"/>
                </a:solidFill>
              </a:rPr>
              <a:t>Trees grown to maximum depth</a:t>
            </a:r>
          </a:p>
          <a:p>
            <a:pPr marL="457200" lvl="0" indent="-342900" rtl="0">
              <a:spcBef>
                <a:spcPts val="0"/>
              </a:spcBef>
              <a:buClr>
                <a:srgbClr val="CCCCCC"/>
              </a:buClr>
              <a:buSzPct val="100000"/>
              <a:buFont typeface="Arial"/>
              <a:buChar char="-"/>
            </a:pPr>
            <a:r>
              <a:rPr lang="en" sz="1800">
                <a:solidFill>
                  <a:srgbClr val="CCCCCC"/>
                </a:solidFill>
              </a:rPr>
              <a:t>Determined via experimentation</a:t>
            </a:r>
            <a:br>
              <a:rPr lang="en" sz="1800">
                <a:solidFill>
                  <a:srgbClr val="CCCCCC"/>
                </a:solidFill>
              </a:rPr>
            </a:br>
            <a:endParaRPr lang="en" sz="1800">
              <a:solidFill>
                <a:srgbClr val="CCCCCC"/>
              </a:solidFill>
            </a:endParaRPr>
          </a:p>
          <a:p>
            <a:pPr marL="0" indent="0" rtl="0">
              <a:spcBef>
                <a:spcPts val="0"/>
              </a:spcBef>
              <a:buNone/>
            </a:pPr>
            <a:r>
              <a:rPr lang="en" sz="1800">
                <a:solidFill>
                  <a:srgbClr val="CCCCCC"/>
                </a:solidFill>
              </a:rPr>
              <a:t>Cutoff Threshold:</a:t>
            </a:r>
          </a:p>
          <a:p>
            <a:pPr marL="457200" lvl="0" indent="-342900" rtl="0">
              <a:spcBef>
                <a:spcPts val="0"/>
              </a:spcBef>
              <a:buClr>
                <a:srgbClr val="CCCCCC"/>
              </a:buClr>
              <a:buSzPct val="100000"/>
              <a:buFont typeface="Arial"/>
              <a:buChar char="-"/>
            </a:pPr>
            <a:r>
              <a:rPr lang="en" sz="1800">
                <a:solidFill>
                  <a:srgbClr val="CCCCCC"/>
                </a:solidFill>
              </a:rPr>
              <a:t>Use Youden index to maximize (Specificity + Sensitivity)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9</a:t>
            </a:fld>
            <a:endParaRPr lang="en"/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28350"/>
            <a:ext cx="8843199" cy="4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x="5734175" y="4019087"/>
            <a:ext cx="1845599" cy="43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480"/>
              </a:spcBef>
              <a:buNone/>
            </a:pPr>
            <a:r>
              <a:rPr lang="en" sz="1200">
                <a:solidFill>
                  <a:schemeClr val="dk1"/>
                </a:solidFill>
              </a:rPr>
              <a:t>tuneRF: {randomForest}</a:t>
            </a:r>
          </a:p>
        </p:txBody>
      </p:sp>
      <p:pic>
        <p:nvPicPr>
          <p:cNvPr id="178" name="Shape 1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1275" y="956262"/>
            <a:ext cx="3766374" cy="3103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StateU-horizontal-left-log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615</Words>
  <Application>Microsoft Office PowerPoint</Application>
  <PresentationFormat>On-screen Show (16:9)</PresentationFormat>
  <Paragraphs>179</Paragraphs>
  <Slides>14</Slides>
  <Notes>14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NCStateU-horizontal-left-logo</vt:lpstr>
      <vt:lpstr>NFL Play Predictions  Will Burton, NCSU Industrial Engineering 2015  Michael Dickey, NCSU Statistics 2015 </vt:lpstr>
      <vt:lpstr>Method</vt:lpstr>
      <vt:lpstr>Final Variables Used For Modeling</vt:lpstr>
      <vt:lpstr>Logistic Regression</vt:lpstr>
      <vt:lpstr>Non-Linearity of Odds</vt:lpstr>
      <vt:lpstr>Lasso and Cross-Validation</vt:lpstr>
      <vt:lpstr>Results</vt:lpstr>
      <vt:lpstr>Random Forest</vt:lpstr>
      <vt:lpstr>Tuning Parameters</vt:lpstr>
      <vt:lpstr>Tuning Parameters</vt:lpstr>
      <vt:lpstr>Tuning Parameters</vt:lpstr>
      <vt:lpstr>Results</vt:lpstr>
      <vt:lpstr>Visualizing Predictions</vt:lpstr>
      <vt:lpstr>Results and 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NFL Play Predictions  Will Burton, NCSU Industrial Engineering 2015  Michael Dickey, NCSU Statistics 2015 </dc:title>
  <cp:lastModifiedBy>Will</cp:lastModifiedBy>
  <cp:revision>8</cp:revision>
  <dcterms:modified xsi:type="dcterms:W3CDTF">2015-08-09T14:50:53Z</dcterms:modified>
</cp:coreProperties>
</file>