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282" r:id="rId3"/>
    <p:sldId id="293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9" r:id="rId13"/>
    <p:sldId id="298" r:id="rId14"/>
    <p:sldId id="300" r:id="rId15"/>
    <p:sldId id="301" r:id="rId16"/>
    <p:sldId id="302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tistics" id="{EC51CA3D-B2AF-485F-9900-0D5DD563E63B}">
          <p14:sldIdLst>
            <p14:sldId id="288"/>
            <p14:sldId id="282"/>
            <p14:sldId id="293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9"/>
            <p14:sldId id="298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Post" initials="JP" lastIdx="17" clrIdx="0">
    <p:extLst>
      <p:ext uri="{19B8F6BF-5375-455C-9EA6-DF929625EA0E}">
        <p15:presenceInfo xmlns:p15="http://schemas.microsoft.com/office/powerpoint/2012/main" userId="Justin Post" providerId="None"/>
      </p:ext>
    </p:extLst>
  </p:cmAuthor>
  <p:cmAuthor id="2" name="Emily Griffith" initials="EG" lastIdx="2" clrIdx="1">
    <p:extLst>
      <p:ext uri="{19B8F6BF-5375-455C-9EA6-DF929625EA0E}">
        <p15:presenceInfo xmlns:p15="http://schemas.microsoft.com/office/powerpoint/2012/main" userId="28121f7bfed4b9fa" providerId="Windows Live"/>
      </p:ext>
    </p:extLst>
  </p:cmAuthor>
  <p:cmAuthor id="3" name="JBPOST2 JBPOST2" initials="JJ" lastIdx="1" clrIdx="2">
    <p:extLst>
      <p:ext uri="{19B8F6BF-5375-455C-9EA6-DF929625EA0E}">
        <p15:presenceInfo xmlns:p15="http://schemas.microsoft.com/office/powerpoint/2012/main" userId="JBPOST2 JBPOST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2F5ECF-777C-4954-BC21-186761D92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1249E-F295-43B1-8FED-95F5F8742B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3C0A3-B323-42FD-B5B2-653687553B2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5571B-A93C-41F9-97F0-99BC2481A3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071F3-2993-4F80-973C-FE88BDE68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0BB3-F629-4377-8576-57F8378B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7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B244-8FEE-4459-BFAB-974E3FEE06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A972-64CA-4F7B-B06B-75E653E9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9A972-64CA-4F7B-B06B-75E653E9E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9A972-64CA-4F7B-B06B-75E653E9E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0E1F-C890-448E-BB7D-CF1445C0D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CC016-0D6B-42DA-BEC9-9102617D0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5A62-5638-4EFE-AD18-2CD8E83D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110E-F886-495E-A98D-699015696BFA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95664-0F55-4AFA-B803-3661C956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2D35-6FB4-497A-8FF8-F4FA872B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AC64-24F1-4D53-B463-0FD97594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E04BF-62D6-446C-B0EB-0A6040DAC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BA674-09B6-4FD8-975B-BA48AFB4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FCCC-3B2C-4B9B-8DCB-47EE78958B4A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2FC94-389A-47AA-9C66-6AA0CE96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1B1A-F2C1-433C-AD4E-7788D542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B7663-C8B5-4FBE-9FA5-69378853B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4E1EA-34B2-4FF4-9EB6-CABC57B3B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2E9E-02A4-4524-B478-96B28478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09B0-7BC2-44D5-A8A2-9539D7BBA743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A524B-667B-41CF-8967-527E8199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012D-9E5E-416F-A783-9754D791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4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493E-F438-404B-A7A0-7317D720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9764C-435F-447C-B4E2-92DD82D5C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F2A60-A5FE-4A50-BB28-1E266B9C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DA62-0814-48EF-8301-9C43E78EDE61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2988-FEDC-400F-87D9-0A029C84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207F-F275-471A-8E6A-F8BD2719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03D-E032-487C-A29B-7BD019FB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DB800-DD6E-4581-984A-8F795F24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F757-9FE2-4EF4-B18B-4E060127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3EB-81B0-41C3-9366-F60320BECEA6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5B88F-C298-4B6C-82FE-FF4A2376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7D5-7A1F-45A3-88CE-350F1386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38A8-4F57-440B-B305-8C4A04CF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1A20-EE31-467E-9F92-F4D4A5FA8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0F6EC-B460-4EE6-8D98-5414EA82E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32035-60D3-42B5-8EFC-0B2ADF73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48D6-82AB-498E-8E9E-C68771EB7E62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7F26E-0DB0-4DAB-B92D-5195DE68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067E1-AADB-43C6-AF62-5B6C91D0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A4DF-9EFB-470D-99FD-A81646BF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FA536-6F1B-4A7F-8AB7-DACE5780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2825B-3E33-43DC-A0D6-22828E3B5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52B33-7112-4213-987E-F76399B4E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6BB29-4C35-49A5-BB15-BE636690C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61176-EC6A-4C56-99FF-EBD75EFE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38D9-AD46-4895-B88E-7AE55D3D3076}" type="datetime1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29A7F-ED0A-491A-975C-D7A8C8C5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CDEB0-0C53-474B-B622-2C21A373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2D00-9530-4143-B42B-061042A2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A21BA-C01A-4953-9FA1-F5F6EA59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8DE0-D966-4628-95C0-4E02F06F7E51}" type="datetime1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E4BA2-0227-41ED-8561-E9FE72B7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5ED91-A943-47B6-AD8F-EBA656BB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1A1B3-2244-472B-93BD-361ECFCC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DC92-3A98-4304-AB0C-FCA94C7EBC6A}" type="datetime1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FF63D-8F32-4141-AAC6-EFBA0E4C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E7D74-C810-4256-B5AD-D645271C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0718-7CD5-4B8D-9AD0-2E250153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00A2-D66E-4851-BF1D-E14D32AF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91B1A-9785-49EC-87E6-C7D39F2F4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99F86-27C1-4EF8-BFFF-4C980C7D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44C4-555D-42B6-A599-540F37F73E36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E0904-6688-42C3-9195-1A1C76FC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944C-FB41-45FC-823A-422FA050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E424-8863-4BB5-92B4-07FD1EA3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3AFB5-E1E6-4201-876F-97FCB2E1A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8D059-5CD7-4757-9D30-CF5FFA5C5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29558-2A32-43F2-B229-B718652C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6F8A-785D-4D57-9037-4F48FA46FA1F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72E18-E4B5-406E-829D-E329FEB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86DEE-4510-47F5-B712-CFE19459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E4600-CF53-424D-9CA8-FAAC7D50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9B4F-28A1-4DAB-ABA0-AD2EFD430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6080-770C-4FCC-869F-01F70102A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4AB7-70B8-495C-8ADE-3B52A657D80B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D58A-4966-4F5E-8A9F-286EC5B7C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E673-F6EB-40E1-84D7-60896624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A29B-240F-4E7A-98CF-91D6BE18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smanchance.com/applets/2021/montyhall/Mont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5389A-EA45-4ADC-AEE8-1DD0AFDA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11" y="1709738"/>
            <a:ext cx="10639714" cy="2852737"/>
          </a:xfrm>
        </p:spPr>
        <p:txBody>
          <a:bodyPr/>
          <a:lstStyle/>
          <a:p>
            <a:r>
              <a:rPr lang="en-US" dirty="0"/>
              <a:t>Statistics: Worlds of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41660-2A6C-46DE-9347-DC306551F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Justin Post</a:t>
            </a:r>
          </a:p>
        </p:txBody>
      </p:sp>
      <p:pic>
        <p:nvPicPr>
          <p:cNvPr id="6" name="Picture 2" descr="https://brand.ncsu.edu/img/logo/brick4x1.jpg">
            <a:extLst>
              <a:ext uri="{FF2B5EF4-FFF2-40B4-BE49-F238E27FC236}">
                <a16:creationId xmlns:a16="http://schemas.microsoft.com/office/drawing/2014/main" id="{23F78A1F-4D0C-4116-B833-965A1692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4" y="1711140"/>
            <a:ext cx="6508487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9CBCF-714F-47DD-8E17-F8529837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A628-2C2B-4EEA-B80B-8DE5A853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25488" cy="1325563"/>
          </a:xfrm>
        </p:spPr>
        <p:txBody>
          <a:bodyPr/>
          <a:lstStyle/>
          <a:p>
            <a:r>
              <a:rPr lang="en-US" dirty="0"/>
              <a:t>Osborne &amp; Post – MLB Umpires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E938B-20E6-4DA3-93A1-4D18F0E5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10A39-7299-48F2-8EFA-C444404D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88" y="634088"/>
            <a:ext cx="7236934" cy="5858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DFAA3-9C45-49A5-918B-64409053649B}"/>
              </a:ext>
            </a:extLst>
          </p:cNvPr>
          <p:cNvSpPr txBox="1"/>
          <p:nvPr/>
        </p:nvSpPr>
        <p:spPr>
          <a:xfrm>
            <a:off x="628043" y="4226745"/>
            <a:ext cx="3790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noticed statistics being used in the NFL?</a:t>
            </a:r>
          </a:p>
        </p:txBody>
      </p:sp>
    </p:spTree>
    <p:extLst>
      <p:ext uri="{BB962C8B-B14F-4D97-AF65-F5344CB8AC3E}">
        <p14:creationId xmlns:p14="http://schemas.microsoft.com/office/powerpoint/2010/main" val="8282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A628-2C2B-4EEA-B80B-8DE5A853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24497" cy="1325563"/>
          </a:xfrm>
        </p:spPr>
        <p:txBody>
          <a:bodyPr>
            <a:normAutofit/>
          </a:bodyPr>
          <a:lstStyle/>
          <a:p>
            <a:r>
              <a:rPr lang="en-US" dirty="0"/>
              <a:t>Jason Osborne – NFL Field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E938B-20E6-4DA3-93A1-4D18F0E5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0612E-9F3E-497D-BF3C-612594EC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39" y="606829"/>
            <a:ext cx="7115950" cy="60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A628-2C2B-4EEA-B80B-8DE5A853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826"/>
            <a:ext cx="412449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Win Probability Changes Drive Decision Making!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E938B-20E6-4DA3-93A1-4D18F0E5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654C5-2CC1-4899-BD16-74897AFB85E4}"/>
              </a:ext>
            </a:extLst>
          </p:cNvPr>
          <p:cNvSpPr txBox="1"/>
          <p:nvPr/>
        </p:nvSpPr>
        <p:spPr>
          <a:xfrm>
            <a:off x="628043" y="4226745"/>
            <a:ext cx="3790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noticed statistics being used in the NBA?</a:t>
            </a:r>
          </a:p>
        </p:txBody>
      </p:sp>
      <p:pic>
        <p:nvPicPr>
          <p:cNvPr id="11266" name="Picture 2" descr="Plays by Patrick Mahomes, Nick Bolton had huge impact on Chiefs' win  probability chart">
            <a:extLst>
              <a:ext uri="{FF2B5EF4-FFF2-40B4-BE49-F238E27FC236}">
                <a16:creationId xmlns:a16="http://schemas.microsoft.com/office/drawing/2014/main" id="{F53C6C46-C5EF-46E3-9BDB-01914789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97" y="1027906"/>
            <a:ext cx="6477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CD0-FE3B-42F0-A410-BFF4F2F0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6985" cy="1325563"/>
          </a:xfrm>
        </p:spPr>
        <p:txBody>
          <a:bodyPr/>
          <a:lstStyle/>
          <a:p>
            <a:r>
              <a:rPr lang="en-US" dirty="0"/>
              <a:t>Michael Dickey – Visualizing Changes in Shooting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29D5F-360F-4DC9-9458-DAF693F2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13</a:t>
            </a:fld>
            <a:endParaRPr lang="en-US"/>
          </a:p>
        </p:txBody>
      </p:sp>
      <p:pic>
        <p:nvPicPr>
          <p:cNvPr id="9218" name="Picture 2" descr="https://player.slideplayer.com/15/4591334/data/images/img6.gif">
            <a:extLst>
              <a:ext uri="{FF2B5EF4-FFF2-40B4-BE49-F238E27FC236}">
                <a16:creationId xmlns:a16="http://schemas.microsoft.com/office/drawing/2014/main" id="{4A0FF9CD-0235-4AE8-BE03-14173D6169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35" y="1143000"/>
            <a:ext cx="5479472" cy="54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3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FA4-46FC-4B7D-8774-1E667432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Experiments</a:t>
            </a:r>
          </a:p>
        </p:txBody>
      </p:sp>
      <p:pic>
        <p:nvPicPr>
          <p:cNvPr id="5" name="bomb_test">
            <a:hlinkClick r:id="" action="ppaction://media"/>
            <a:extLst>
              <a:ext uri="{FF2B5EF4-FFF2-40B4-BE49-F238E27FC236}">
                <a16:creationId xmlns:a16="http://schemas.microsoft.com/office/drawing/2014/main" id="{50EAB8D2-87C4-4130-8F50-635B1343F25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5584" y="1847850"/>
            <a:ext cx="772636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5C7B5-E97B-400E-9E91-5F570689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9E98-D96A-4969-B425-9FB98749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How Broadband Access Relates to College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A493-86E1-405D-83B2-21F2459F4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Winning project at NC Education </a:t>
            </a:r>
            <a:r>
              <a:rPr lang="en-US" dirty="0" err="1"/>
              <a:t>Datathon</a:t>
            </a:r>
            <a:r>
              <a:rPr lang="en-US" dirty="0"/>
              <a:t> last year!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0291C-5F32-49C1-BF91-D7F2E630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B8FBF-2968-4FF2-84D1-951D0312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56" y="2501900"/>
            <a:ext cx="9172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0110-B30E-464A-AC3B-63291B7B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A82D-0E2E-4799-A55E-E077CC24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the foundation for statistical methods and models!</a:t>
            </a:r>
          </a:p>
          <a:p>
            <a:r>
              <a:rPr lang="en-US" dirty="0">
                <a:hlinkClick r:id="rId2"/>
              </a:rPr>
              <a:t>Let’s make a deal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D74AE-F60C-4972-98B8-BD3CFFF4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7A1A-085C-46F4-9F59-02A64B1A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58E2-BD3D-4509-A964-3027D3DA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5276" cy="4351338"/>
          </a:xfrm>
        </p:spPr>
        <p:txBody>
          <a:bodyPr/>
          <a:lstStyle/>
          <a:p>
            <a:r>
              <a:rPr lang="en-US" dirty="0"/>
              <a:t>What does a statistician do?</a:t>
            </a:r>
          </a:p>
          <a:p>
            <a:r>
              <a:rPr lang="en-US" dirty="0"/>
              <a:t>Deal with data!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best thing about being a statistician is that you get to play in everyone's backyard.”</a:t>
            </a:r>
          </a:p>
          <a:p>
            <a:pPr marL="0" indent="0">
              <a:buNone/>
            </a:pPr>
            <a:r>
              <a:rPr lang="en-US" dirty="0"/>
              <a:t>		- John Tukey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brand.ncsu.edu/img/logo/brick4x1.jpg">
            <a:extLst>
              <a:ext uri="{FF2B5EF4-FFF2-40B4-BE49-F238E27FC236}">
                <a16:creationId xmlns:a16="http://schemas.microsoft.com/office/drawing/2014/main" id="{EDACC4D4-C4F5-49BE-994E-752D65EE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461831"/>
            <a:ext cx="1524000" cy="2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4E4-7E91-4A23-BB31-F46145BD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2</a:t>
            </a:fld>
            <a:endParaRPr lang="en-US"/>
          </a:p>
        </p:txBody>
      </p:sp>
      <p:pic>
        <p:nvPicPr>
          <p:cNvPr id="5122" name="Picture 2" descr="Infographic population health statistics">
            <a:extLst>
              <a:ext uri="{FF2B5EF4-FFF2-40B4-BE49-F238E27FC236}">
                <a16:creationId xmlns:a16="http://schemas.microsoft.com/office/drawing/2014/main" id="{92B820F2-9E69-42F9-BE71-AFFDB316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5404485" cy="54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F120-7992-4E86-9EC0-63B1571E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5D41-EA84-4CF4-A0CA-3239C805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Josh Katz – NY Times Upshot, Data Visualization Expert</a:t>
            </a:r>
          </a:p>
          <a:p>
            <a:r>
              <a:rPr lang="en-US" dirty="0"/>
              <a:t>James </a:t>
            </a:r>
            <a:r>
              <a:rPr lang="en-US" dirty="0" err="1"/>
              <a:t>Gilmon</a:t>
            </a:r>
            <a:r>
              <a:rPr lang="en-US" dirty="0"/>
              <a:t> – Philadelphia Eagles, Director of Analytics </a:t>
            </a:r>
          </a:p>
          <a:p>
            <a:r>
              <a:rPr lang="en-US" dirty="0"/>
              <a:t>Matt Avery – Institute for Defense Analyses, Researcher</a:t>
            </a:r>
          </a:p>
          <a:p>
            <a:r>
              <a:rPr lang="en-US" dirty="0"/>
              <a:t>Ben Wells – Environmental Protection Agency, Air Quality Research</a:t>
            </a:r>
          </a:p>
          <a:p>
            <a:r>
              <a:rPr lang="en-US" dirty="0"/>
              <a:t>Brad Turnbull – Air </a:t>
            </a:r>
            <a:r>
              <a:rPr lang="en-US" dirty="0" err="1"/>
              <a:t>bnb</a:t>
            </a:r>
            <a:r>
              <a:rPr lang="en-US" dirty="0"/>
              <a:t>, Data Scientist</a:t>
            </a:r>
          </a:p>
          <a:p>
            <a:r>
              <a:rPr lang="en-US" dirty="0"/>
              <a:t>Craig </a:t>
            </a:r>
            <a:r>
              <a:rPr lang="en-US" dirty="0" err="1"/>
              <a:t>Lazarski</a:t>
            </a:r>
            <a:r>
              <a:rPr lang="en-US" dirty="0"/>
              <a:t> &amp; Kristi Ramey – Cary Academy, Educators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do you call a sweetened, carbonated beverage?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1DC3-6F95-4487-80D8-F8EDE9FA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0EA-D31A-48E9-BBE2-CA7CFC6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– Josh Katz (NYT Upshot)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15A99-06BD-4612-91BB-1F83A1A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united states dialect map  language">
            <a:extLst>
              <a:ext uri="{FF2B5EF4-FFF2-40B4-BE49-F238E27FC236}">
                <a16:creationId xmlns:a16="http://schemas.microsoft.com/office/drawing/2014/main" id="{9DD1D930-A70B-474A-AFB1-6CDA779B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2" y="1296194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E7221-E64F-4FC0-8858-080F6C1DDBC8}"/>
              </a:ext>
            </a:extLst>
          </p:cNvPr>
          <p:cNvSpPr txBox="1"/>
          <p:nvPr/>
        </p:nvSpPr>
        <p:spPr>
          <a:xfrm>
            <a:off x="8686801" y="4664737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you address a group of two or more people?</a:t>
            </a:r>
          </a:p>
        </p:txBody>
      </p:sp>
    </p:spTree>
    <p:extLst>
      <p:ext uri="{BB962C8B-B14F-4D97-AF65-F5344CB8AC3E}">
        <p14:creationId xmlns:p14="http://schemas.microsoft.com/office/powerpoint/2010/main" val="37953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0EA-D31A-48E9-BBE2-CA7CFC6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– Josh Katz (NYT Upshot)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15A99-06BD-4612-91BB-1F83A1A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united states dialect map  language">
            <a:extLst>
              <a:ext uri="{FF2B5EF4-FFF2-40B4-BE49-F238E27FC236}">
                <a16:creationId xmlns:a16="http://schemas.microsoft.com/office/drawing/2014/main" id="{95163D72-A5BB-46D4-B17C-11F99766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6" y="1355666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BDF214-2438-4680-8CF9-C3E279BFEDC8}"/>
              </a:ext>
            </a:extLst>
          </p:cNvPr>
          <p:cNvSpPr txBox="1"/>
          <p:nvPr/>
        </p:nvSpPr>
        <p:spPr>
          <a:xfrm>
            <a:off x="8096596" y="4664737"/>
            <a:ext cx="3790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do you call the thing from which you might drink water from in school?</a:t>
            </a:r>
          </a:p>
        </p:txBody>
      </p:sp>
    </p:spTree>
    <p:extLst>
      <p:ext uri="{BB962C8B-B14F-4D97-AF65-F5344CB8AC3E}">
        <p14:creationId xmlns:p14="http://schemas.microsoft.com/office/powerpoint/2010/main" val="18001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0EA-D31A-48E9-BBE2-CA7CFC6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– Josh Katz (NYT Upshot)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15A99-06BD-4612-91BB-1F83A1A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united states dialect map  language">
            <a:extLst>
              <a:ext uri="{FF2B5EF4-FFF2-40B4-BE49-F238E27FC236}">
                <a16:creationId xmlns:a16="http://schemas.microsoft.com/office/drawing/2014/main" id="{CC1DB537-8230-4408-BA15-3E860013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4" y="1322416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08BD0-E61A-47AC-85CD-1741F616C9F4}"/>
              </a:ext>
            </a:extLst>
          </p:cNvPr>
          <p:cNvSpPr txBox="1"/>
          <p:nvPr/>
        </p:nvSpPr>
        <p:spPr>
          <a:xfrm>
            <a:off x="8096596" y="4664737"/>
            <a:ext cx="379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you say crayon?</a:t>
            </a:r>
          </a:p>
        </p:txBody>
      </p:sp>
    </p:spTree>
    <p:extLst>
      <p:ext uri="{BB962C8B-B14F-4D97-AF65-F5344CB8AC3E}">
        <p14:creationId xmlns:p14="http://schemas.microsoft.com/office/powerpoint/2010/main" val="5953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0EA-D31A-48E9-BBE2-CA7CFC6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– Josh Katz (NYT Upshot)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15A99-06BD-4612-91BB-1F83A1A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united states dialect map  language">
            <a:extLst>
              <a:ext uri="{FF2B5EF4-FFF2-40B4-BE49-F238E27FC236}">
                <a16:creationId xmlns:a16="http://schemas.microsoft.com/office/drawing/2014/main" id="{05DA0EA1-14EF-4CF5-8EC8-CE501B9F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1" y="1330729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4ABD1-91E2-42F4-94E5-336C37ABFBA1}"/>
              </a:ext>
            </a:extLst>
          </p:cNvPr>
          <p:cNvSpPr txBox="1"/>
          <p:nvPr/>
        </p:nvSpPr>
        <p:spPr>
          <a:xfrm>
            <a:off x="8096596" y="4664737"/>
            <a:ext cx="379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you say pecan?</a:t>
            </a:r>
          </a:p>
        </p:txBody>
      </p:sp>
    </p:spTree>
    <p:extLst>
      <p:ext uri="{BB962C8B-B14F-4D97-AF65-F5344CB8AC3E}">
        <p14:creationId xmlns:p14="http://schemas.microsoft.com/office/powerpoint/2010/main" val="25544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0EA-D31A-48E9-BBE2-CA7CFC6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– Josh Katz (NYT Upshot)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15A99-06BD-4612-91BB-1F83A1A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 descr="united states dialect map  language">
            <a:extLst>
              <a:ext uri="{FF2B5EF4-FFF2-40B4-BE49-F238E27FC236}">
                <a16:creationId xmlns:a16="http://schemas.microsoft.com/office/drawing/2014/main" id="{C8411667-7585-4C32-B6EF-6F11D9C0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3" y="1363979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9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6CFA-1625-40B5-B600-1A403329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0829-E8E2-4EDD-9685-9781457DE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Graduates from our department work at: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A54A6-399F-4322-A329-88CD9FB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A29B-240F-4E7A-98CF-91D6BE18CBF9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 descr="Image result for eagles logo">
            <a:extLst>
              <a:ext uri="{FF2B5EF4-FFF2-40B4-BE49-F238E27FC236}">
                <a16:creationId xmlns:a16="http://schemas.microsoft.com/office/drawing/2014/main" id="{80EDFC39-14A3-4205-859A-8C23C861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39" y="2677651"/>
            <a:ext cx="1820919" cy="18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s Angeles Dodgers - Wikipedia">
            <a:extLst>
              <a:ext uri="{FF2B5EF4-FFF2-40B4-BE49-F238E27FC236}">
                <a16:creationId xmlns:a16="http://schemas.microsoft.com/office/drawing/2014/main" id="{5E6BE193-B05E-465A-AA3C-3CA22A6F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41" y="2662584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ttsburgh Pirates Primary Logo - National League (NL) - Chris Creamer's  Sports Logos Page - SportsLogos.Net">
            <a:extLst>
              <a:ext uri="{FF2B5EF4-FFF2-40B4-BE49-F238E27FC236}">
                <a16:creationId xmlns:a16="http://schemas.microsoft.com/office/drawing/2014/main" id="{13601A9E-CD24-4798-8D85-816CD863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51" y="4244166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BA Playoffs: The hidden meaning behind the Trail Blazers' logo">
            <a:extLst>
              <a:ext uri="{FF2B5EF4-FFF2-40B4-BE49-F238E27FC236}">
                <a16:creationId xmlns:a16="http://schemas.microsoft.com/office/drawing/2014/main" id="{F3DDE336-1A68-4C40-B9A6-A1FE305B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9" y="4213226"/>
            <a:ext cx="1820920" cy="18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223DA-34CD-4C79-9C29-44E9C41FB803}"/>
              </a:ext>
            </a:extLst>
          </p:cNvPr>
          <p:cNvSpPr txBox="1"/>
          <p:nvPr/>
        </p:nvSpPr>
        <p:spPr>
          <a:xfrm>
            <a:off x="7752050" y="2198440"/>
            <a:ext cx="3790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noticed statistics being used in baseball?</a:t>
            </a:r>
          </a:p>
        </p:txBody>
      </p:sp>
    </p:spTree>
    <p:extLst>
      <p:ext uri="{BB962C8B-B14F-4D97-AF65-F5344CB8AC3E}">
        <p14:creationId xmlns:p14="http://schemas.microsoft.com/office/powerpoint/2010/main" val="14962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313</Words>
  <Application>Microsoft Office PowerPoint</Application>
  <PresentationFormat>Widescreen</PresentationFormat>
  <Paragraphs>61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Statistics: Worlds of Opportunities</vt:lpstr>
      <vt:lpstr>Statisticians</vt:lpstr>
      <vt:lpstr>Data is Everywhere!</vt:lpstr>
      <vt:lpstr>Data Visualization – Josh Katz (NYT Upshot)</vt:lpstr>
      <vt:lpstr>Data Visualization – Josh Katz (NYT Upshot)</vt:lpstr>
      <vt:lpstr>Data Visualization – Josh Katz (NYT Upshot)</vt:lpstr>
      <vt:lpstr>Data Visualization – Josh Katz (NYT Upshot)</vt:lpstr>
      <vt:lpstr>Data Visualization – Josh Katz (NYT Upshot)</vt:lpstr>
      <vt:lpstr>Sports Statistics</vt:lpstr>
      <vt:lpstr>Osborne &amp; Post – MLB Umpires</vt:lpstr>
      <vt:lpstr>Jason Osborne – NFL Field Goals</vt:lpstr>
      <vt:lpstr>Win Probability Changes Drive Decision Making!</vt:lpstr>
      <vt:lpstr>Michael Dickey – Visualizing Changes in Shooting</vt:lpstr>
      <vt:lpstr>Designing Experiments</vt:lpstr>
      <vt:lpstr>Understanding How Broadband Access Relates to College Success</vt:lpstr>
      <vt:lpstr>Probability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Post</dc:creator>
  <cp:lastModifiedBy>JBPOST2</cp:lastModifiedBy>
  <cp:revision>161</cp:revision>
  <dcterms:created xsi:type="dcterms:W3CDTF">2020-04-16T18:28:14Z</dcterms:created>
  <dcterms:modified xsi:type="dcterms:W3CDTF">2023-02-15T05:54:05Z</dcterms:modified>
</cp:coreProperties>
</file>