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5" r:id="rId7"/>
    <p:sldId id="266" r:id="rId8"/>
    <p:sldId id="267" r:id="rId9"/>
    <p:sldId id="268" r:id="rId10"/>
    <p:sldId id="263" r:id="rId11"/>
    <p:sldId id="257" r:id="rId12"/>
    <p:sldId id="258" r:id="rId13"/>
    <p:sldId id="271" r:id="rId14"/>
    <p:sldId id="273" r:id="rId15"/>
    <p:sldId id="274" r:id="rId16"/>
    <p:sldId id="275" r:id="rId17"/>
    <p:sldId id="272" r:id="rId18"/>
    <p:sldId id="276" r:id="rId19"/>
    <p:sldId id="279" r:id="rId20"/>
    <p:sldId id="278" r:id="rId21"/>
    <p:sldId id="270" r:id="rId22"/>
    <p:sldId id="269"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5522"/>
  </p:normalViewPr>
  <p:slideViewPr>
    <p:cSldViewPr snapToGrid="0">
      <p:cViewPr varScale="1">
        <p:scale>
          <a:sx n="99" d="100"/>
          <a:sy n="99" d="100"/>
        </p:scale>
        <p:origin x="4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8A3F83-4038-4877-A4D6-E1C780596E55}" type="datetimeFigureOut">
              <a:rPr lang="en-US" smtClean="0"/>
              <a:t>9/24/15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95577-95D8-4222-B634-EB59E29C0491}" type="slidenum">
              <a:rPr lang="en-US" smtClean="0"/>
              <a:t>‹#›</a:t>
            </a:fld>
            <a:endParaRPr lang="en-US"/>
          </a:p>
        </p:txBody>
      </p:sp>
    </p:spTree>
    <p:extLst>
      <p:ext uri="{BB962C8B-B14F-4D97-AF65-F5344CB8AC3E}">
        <p14:creationId xmlns:p14="http://schemas.microsoft.com/office/powerpoint/2010/main" val="389814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A3F83-4038-4877-A4D6-E1C780596E55}" type="datetimeFigureOut">
              <a:rPr lang="en-US" smtClean="0"/>
              <a:t>9/24/15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95577-95D8-4222-B634-EB59E29C0491}" type="slidenum">
              <a:rPr lang="en-US" smtClean="0"/>
              <a:t>‹#›</a:t>
            </a:fld>
            <a:endParaRPr lang="en-US"/>
          </a:p>
        </p:txBody>
      </p:sp>
    </p:spTree>
    <p:extLst>
      <p:ext uri="{BB962C8B-B14F-4D97-AF65-F5344CB8AC3E}">
        <p14:creationId xmlns:p14="http://schemas.microsoft.com/office/powerpoint/2010/main" val="143671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A3F83-4038-4877-A4D6-E1C780596E55}" type="datetimeFigureOut">
              <a:rPr lang="en-US" smtClean="0"/>
              <a:t>9/24/15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95577-95D8-4222-B634-EB59E29C0491}" type="slidenum">
              <a:rPr lang="en-US" smtClean="0"/>
              <a:t>‹#›</a:t>
            </a:fld>
            <a:endParaRPr lang="en-US"/>
          </a:p>
        </p:txBody>
      </p:sp>
    </p:spTree>
    <p:extLst>
      <p:ext uri="{BB962C8B-B14F-4D97-AF65-F5344CB8AC3E}">
        <p14:creationId xmlns:p14="http://schemas.microsoft.com/office/powerpoint/2010/main" val="241877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A3F83-4038-4877-A4D6-E1C780596E55}" type="datetimeFigureOut">
              <a:rPr lang="en-US" smtClean="0"/>
              <a:t>9/24/15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95577-95D8-4222-B634-EB59E29C0491}" type="slidenum">
              <a:rPr lang="en-US" smtClean="0"/>
              <a:t>‹#›</a:t>
            </a:fld>
            <a:endParaRPr lang="en-US"/>
          </a:p>
        </p:txBody>
      </p:sp>
    </p:spTree>
    <p:extLst>
      <p:ext uri="{BB962C8B-B14F-4D97-AF65-F5344CB8AC3E}">
        <p14:creationId xmlns:p14="http://schemas.microsoft.com/office/powerpoint/2010/main" val="359249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8A3F83-4038-4877-A4D6-E1C780596E55}" type="datetimeFigureOut">
              <a:rPr lang="en-US" smtClean="0"/>
              <a:t>9/24/15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95577-95D8-4222-B634-EB59E29C0491}" type="slidenum">
              <a:rPr lang="en-US" smtClean="0"/>
              <a:t>‹#›</a:t>
            </a:fld>
            <a:endParaRPr lang="en-US"/>
          </a:p>
        </p:txBody>
      </p:sp>
    </p:spTree>
    <p:extLst>
      <p:ext uri="{BB962C8B-B14F-4D97-AF65-F5344CB8AC3E}">
        <p14:creationId xmlns:p14="http://schemas.microsoft.com/office/powerpoint/2010/main" val="425101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8A3F83-4038-4877-A4D6-E1C780596E55}" type="datetimeFigureOut">
              <a:rPr lang="en-US" smtClean="0"/>
              <a:t>9/24/15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95577-95D8-4222-B634-EB59E29C0491}" type="slidenum">
              <a:rPr lang="en-US" smtClean="0"/>
              <a:t>‹#›</a:t>
            </a:fld>
            <a:endParaRPr lang="en-US"/>
          </a:p>
        </p:txBody>
      </p:sp>
    </p:spTree>
    <p:extLst>
      <p:ext uri="{BB962C8B-B14F-4D97-AF65-F5344CB8AC3E}">
        <p14:creationId xmlns:p14="http://schemas.microsoft.com/office/powerpoint/2010/main" val="74032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8A3F83-4038-4877-A4D6-E1C780596E55}" type="datetimeFigureOut">
              <a:rPr lang="en-US" smtClean="0"/>
              <a:t>9/24/15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F95577-95D8-4222-B634-EB59E29C0491}" type="slidenum">
              <a:rPr lang="en-US" smtClean="0"/>
              <a:t>‹#›</a:t>
            </a:fld>
            <a:endParaRPr lang="en-US"/>
          </a:p>
        </p:txBody>
      </p:sp>
    </p:spTree>
    <p:extLst>
      <p:ext uri="{BB962C8B-B14F-4D97-AF65-F5344CB8AC3E}">
        <p14:creationId xmlns:p14="http://schemas.microsoft.com/office/powerpoint/2010/main" val="281331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8A3F83-4038-4877-A4D6-E1C780596E55}" type="datetimeFigureOut">
              <a:rPr lang="en-US" smtClean="0"/>
              <a:t>9/24/15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95577-95D8-4222-B634-EB59E29C0491}" type="slidenum">
              <a:rPr lang="en-US" smtClean="0"/>
              <a:t>‹#›</a:t>
            </a:fld>
            <a:endParaRPr lang="en-US"/>
          </a:p>
        </p:txBody>
      </p:sp>
    </p:spTree>
    <p:extLst>
      <p:ext uri="{BB962C8B-B14F-4D97-AF65-F5344CB8AC3E}">
        <p14:creationId xmlns:p14="http://schemas.microsoft.com/office/powerpoint/2010/main" val="98462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A3F83-4038-4877-A4D6-E1C780596E55}" type="datetimeFigureOut">
              <a:rPr lang="en-US" smtClean="0"/>
              <a:t>9/24/15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95577-95D8-4222-B634-EB59E29C0491}" type="slidenum">
              <a:rPr lang="en-US" smtClean="0"/>
              <a:t>‹#›</a:t>
            </a:fld>
            <a:endParaRPr lang="en-US"/>
          </a:p>
        </p:txBody>
      </p:sp>
    </p:spTree>
    <p:extLst>
      <p:ext uri="{BB962C8B-B14F-4D97-AF65-F5344CB8AC3E}">
        <p14:creationId xmlns:p14="http://schemas.microsoft.com/office/powerpoint/2010/main" val="225145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A3F83-4038-4877-A4D6-E1C780596E55}" type="datetimeFigureOut">
              <a:rPr lang="en-US" smtClean="0"/>
              <a:t>9/24/15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95577-95D8-4222-B634-EB59E29C0491}" type="slidenum">
              <a:rPr lang="en-US" smtClean="0"/>
              <a:t>‹#›</a:t>
            </a:fld>
            <a:endParaRPr lang="en-US"/>
          </a:p>
        </p:txBody>
      </p:sp>
    </p:spTree>
    <p:extLst>
      <p:ext uri="{BB962C8B-B14F-4D97-AF65-F5344CB8AC3E}">
        <p14:creationId xmlns:p14="http://schemas.microsoft.com/office/powerpoint/2010/main" val="2371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A3F83-4038-4877-A4D6-E1C780596E55}" type="datetimeFigureOut">
              <a:rPr lang="en-US" smtClean="0"/>
              <a:t>9/24/15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95577-95D8-4222-B634-EB59E29C0491}" type="slidenum">
              <a:rPr lang="en-US" smtClean="0"/>
              <a:t>‹#›</a:t>
            </a:fld>
            <a:endParaRPr lang="en-US"/>
          </a:p>
        </p:txBody>
      </p:sp>
    </p:spTree>
    <p:extLst>
      <p:ext uri="{BB962C8B-B14F-4D97-AF65-F5344CB8AC3E}">
        <p14:creationId xmlns:p14="http://schemas.microsoft.com/office/powerpoint/2010/main" val="30251031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A3F83-4038-4877-A4D6-E1C780596E55}" type="datetimeFigureOut">
              <a:rPr lang="en-US" smtClean="0"/>
              <a:t>9/24/15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95577-95D8-4222-B634-EB59E29C0491}" type="slidenum">
              <a:rPr lang="en-US" smtClean="0"/>
              <a:t>‹#›</a:t>
            </a:fld>
            <a:endParaRPr lang="en-US"/>
          </a:p>
        </p:txBody>
      </p:sp>
    </p:spTree>
    <p:extLst>
      <p:ext uri="{BB962C8B-B14F-4D97-AF65-F5344CB8AC3E}">
        <p14:creationId xmlns:p14="http://schemas.microsoft.com/office/powerpoint/2010/main" val="247966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video" Target="https://www.youtube.com/embed/V1eYniJ0Rnk" TargetMode="External"/><Relationship Id="rId2" Type="http://schemas.openxmlformats.org/officeDocument/2006/relationships/slideLayout" Target="../slideLayouts/slideLayout7.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szagoruyko/imagine-n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35772"/>
            <a:ext cx="9144000" cy="850450"/>
          </a:xfrm>
        </p:spPr>
        <p:txBody>
          <a:bodyPr>
            <a:normAutofit fontScale="90000"/>
          </a:bodyPr>
          <a:lstStyle/>
          <a:p>
            <a:r>
              <a:rPr lang="en-US" dirty="0" smtClean="0"/>
              <a:t>Deep Learning for Images</a:t>
            </a:r>
            <a:endParaRPr lang="en-US" dirty="0"/>
          </a:p>
        </p:txBody>
      </p:sp>
      <p:sp>
        <p:nvSpPr>
          <p:cNvPr id="3" name="Subtitle 2"/>
          <p:cNvSpPr>
            <a:spLocks noGrp="1"/>
          </p:cNvSpPr>
          <p:nvPr>
            <p:ph type="subTitle" idx="1"/>
          </p:nvPr>
        </p:nvSpPr>
        <p:spPr>
          <a:xfrm>
            <a:off x="1524000" y="4986222"/>
            <a:ext cx="9144000" cy="1655762"/>
          </a:xfrm>
        </p:spPr>
        <p:txBody>
          <a:bodyPr/>
          <a:lstStyle/>
          <a:p>
            <a:r>
              <a:rPr lang="en-US" dirty="0" smtClean="0"/>
              <a:t>By Dendi Suhubdy</a:t>
            </a:r>
          </a:p>
          <a:p>
            <a:r>
              <a:rPr lang="en-US" dirty="0" smtClean="0"/>
              <a:t>Statistical Learning Group (SLG) </a:t>
            </a:r>
            <a:br>
              <a:rPr lang="en-US" dirty="0" smtClean="0"/>
            </a:br>
            <a:r>
              <a:rPr lang="en-US" dirty="0" smtClean="0"/>
              <a:t>North Carolina State University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349" y="319913"/>
            <a:ext cx="4651412" cy="3682767"/>
          </a:xfrm>
          <a:prstGeom prst="rect">
            <a:avLst/>
          </a:prstGeom>
        </p:spPr>
      </p:pic>
    </p:spTree>
    <p:extLst>
      <p:ext uri="{BB962C8B-B14F-4D97-AF65-F5344CB8AC3E}">
        <p14:creationId xmlns:p14="http://schemas.microsoft.com/office/powerpoint/2010/main" val="2096314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1eYniJ0Rnk"/>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12155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04" y="-1333851"/>
            <a:ext cx="12885490" cy="8590327"/>
          </a:xfrm>
          <a:prstGeom prst="rect">
            <a:avLst/>
          </a:prstGeom>
        </p:spPr>
      </p:pic>
      <p:sp>
        <p:nvSpPr>
          <p:cNvPr id="5" name="Title 4"/>
          <p:cNvSpPr>
            <a:spLocks noGrp="1"/>
          </p:cNvSpPr>
          <p:nvPr>
            <p:ph type="title"/>
          </p:nvPr>
        </p:nvSpPr>
        <p:spPr>
          <a:xfrm>
            <a:off x="941664" y="5532437"/>
            <a:ext cx="10515600" cy="1325563"/>
          </a:xfrm>
        </p:spPr>
        <p:txBody>
          <a:bodyPr/>
          <a:lstStyle/>
          <a:p>
            <a:pPr algn="ctr"/>
            <a:r>
              <a:rPr lang="en-US" b="1" dirty="0" smtClean="0">
                <a:solidFill>
                  <a:schemeClr val="bg1"/>
                </a:solidFill>
                <a:latin typeface="Baskerville Old Face" panose="02020602080505020303" pitchFamily="18" charset="0"/>
              </a:rPr>
              <a:t>The Rise of The Machines? Nah not really..</a:t>
            </a:r>
            <a:endParaRPr lang="en-US" b="1"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269482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does this do with images?</a:t>
            </a:r>
            <a:endParaRPr lang="en-US" b="1" dirty="0"/>
          </a:p>
        </p:txBody>
      </p:sp>
      <p:sp>
        <p:nvSpPr>
          <p:cNvPr id="5" name="Text Placeholder 4"/>
          <p:cNvSpPr>
            <a:spLocks noGrp="1"/>
          </p:cNvSpPr>
          <p:nvPr>
            <p:ph type="body" idx="1"/>
          </p:nvPr>
        </p:nvSpPr>
        <p:spPr/>
        <p:txBody>
          <a:bodyPr/>
          <a:lstStyle/>
          <a:p>
            <a:r>
              <a:rPr lang="en-US" dirty="0" smtClean="0"/>
              <a:t>Neural Network on Images</a:t>
            </a:r>
            <a:endParaRPr lang="en-US" dirty="0"/>
          </a:p>
        </p:txBody>
      </p:sp>
      <p:sp>
        <p:nvSpPr>
          <p:cNvPr id="6" name="Text Placeholder 5"/>
          <p:cNvSpPr>
            <a:spLocks noGrp="1"/>
          </p:cNvSpPr>
          <p:nvPr>
            <p:ph type="body" sz="quarter" idx="3"/>
          </p:nvPr>
        </p:nvSpPr>
        <p:spPr/>
        <p:txBody>
          <a:bodyPr/>
          <a:lstStyle/>
          <a:p>
            <a:endParaRPr lang="en-US" dirty="0"/>
          </a:p>
        </p:txBody>
      </p:sp>
      <p:sp>
        <p:nvSpPr>
          <p:cNvPr id="8" name="Content Placeholder 7"/>
          <p:cNvSpPr>
            <a:spLocks noGrp="1"/>
          </p:cNvSpPr>
          <p:nvPr>
            <p:ph sz="half" idx="2"/>
          </p:nvPr>
        </p:nvSpPr>
        <p:spPr/>
        <p:txBody>
          <a:bodyPr/>
          <a:lstStyle/>
          <a:p>
            <a:r>
              <a:rPr lang="en-US" dirty="0"/>
              <a:t>The network typically consists of 10-30 stacked layers of artificial neurons. Each image is fed into the input layer, which then talks to the next layer, until eventually the “output” layer is reached. The network’s “answer” comes from this final output layer.</a:t>
            </a:r>
          </a:p>
        </p:txBody>
      </p:sp>
      <p:pic>
        <p:nvPicPr>
          <p:cNvPr id="9" name="Content Placeholder 3"/>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231812" y="1490006"/>
            <a:ext cx="4531263" cy="4929325"/>
          </a:xfrm>
        </p:spPr>
      </p:pic>
    </p:spTree>
    <p:extLst>
      <p:ext uri="{BB962C8B-B14F-4D97-AF65-F5344CB8AC3E}">
        <p14:creationId xmlns:p14="http://schemas.microsoft.com/office/powerpoint/2010/main" val="3003695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coolest part? We don’t have understanding of what is going on… :)</a:t>
            </a:r>
            <a:endParaRPr lang="en-US" dirty="0"/>
          </a:p>
        </p:txBody>
      </p:sp>
      <p:sp>
        <p:nvSpPr>
          <p:cNvPr id="3" name="Content Placeholder 2"/>
          <p:cNvSpPr>
            <a:spLocks noGrp="1"/>
          </p:cNvSpPr>
          <p:nvPr>
            <p:ph idx="1"/>
          </p:nvPr>
        </p:nvSpPr>
        <p:spPr/>
        <p:txBody>
          <a:bodyPr/>
          <a:lstStyle/>
          <a:p>
            <a:r>
              <a:rPr lang="en-US" dirty="0"/>
              <a:t>We know that after training, each layer progressively extracts higher and higher-level features of the image, until the final layer essentially makes a decision on what the image shows. </a:t>
            </a:r>
            <a:endParaRPr lang="en-US" dirty="0" smtClean="0"/>
          </a:p>
          <a:p>
            <a:r>
              <a:rPr lang="en-US" dirty="0" smtClean="0"/>
              <a:t>For </a:t>
            </a:r>
            <a:r>
              <a:rPr lang="en-US" dirty="0"/>
              <a:t>example, the first layer maybe looks for edges or corners. Intermediate layers interpret the basic features to look for overall shapes or components, like a door or a leaf.</a:t>
            </a:r>
          </a:p>
          <a:p>
            <a:r>
              <a:rPr lang="en-US" dirty="0" smtClean="0"/>
              <a:t>The </a:t>
            </a:r>
            <a:r>
              <a:rPr lang="en-US" dirty="0"/>
              <a:t>final few layers assemble those into complete interpretations—these neurons activate in response to very complex things such as entire buildings or trees. </a:t>
            </a:r>
          </a:p>
        </p:txBody>
      </p:sp>
    </p:spTree>
    <p:extLst>
      <p:ext uri="{BB962C8B-B14F-4D97-AF65-F5344CB8AC3E}">
        <p14:creationId xmlns:p14="http://schemas.microsoft.com/office/powerpoint/2010/main" val="2121476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49" y="0"/>
            <a:ext cx="12708759" cy="6518246"/>
          </a:xfrm>
          <a:prstGeom prst="rect">
            <a:avLst/>
          </a:prstGeom>
        </p:spPr>
      </p:pic>
    </p:spTree>
    <p:extLst>
      <p:ext uri="{BB962C8B-B14F-4D97-AF65-F5344CB8AC3E}">
        <p14:creationId xmlns:p14="http://schemas.microsoft.com/office/powerpoint/2010/main" val="4168400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312" y="71306"/>
            <a:ext cx="9436872" cy="6786694"/>
          </a:xfrm>
          <a:prstGeom prst="rect">
            <a:avLst/>
          </a:prstGeom>
        </p:spPr>
      </p:pic>
    </p:spTree>
    <p:extLst>
      <p:ext uri="{BB962C8B-B14F-4D97-AF65-F5344CB8AC3E}">
        <p14:creationId xmlns:p14="http://schemas.microsoft.com/office/powerpoint/2010/main" val="3578694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376" y="249616"/>
            <a:ext cx="9500532" cy="6400983"/>
          </a:xfrm>
          <a:prstGeom prst="rect">
            <a:avLst/>
          </a:prstGeom>
        </p:spPr>
      </p:pic>
      <p:sp>
        <p:nvSpPr>
          <p:cNvPr id="3" name="Title 2"/>
          <p:cNvSpPr>
            <a:spLocks noGrp="1"/>
          </p:cNvSpPr>
          <p:nvPr>
            <p:ph type="title"/>
          </p:nvPr>
        </p:nvSpPr>
        <p:spPr>
          <a:xfrm>
            <a:off x="729842" y="3930329"/>
            <a:ext cx="10515600" cy="1325563"/>
          </a:xfrm>
        </p:spPr>
        <p:txBody>
          <a:bodyPr>
            <a:normAutofit/>
          </a:bodyPr>
          <a:lstStyle/>
          <a:p>
            <a:pPr algn="ctr"/>
            <a:r>
              <a:rPr lang="en-US" sz="5400" b="1" dirty="0" smtClean="0">
                <a:solidFill>
                  <a:schemeClr val="bg1"/>
                </a:solidFill>
              </a:rPr>
              <a:t>The computer on mushrooms :D</a:t>
            </a:r>
            <a:endParaRPr lang="en-US" sz="5400" b="1" dirty="0">
              <a:solidFill>
                <a:schemeClr val="bg1"/>
              </a:solidFill>
            </a:endParaRPr>
          </a:p>
        </p:txBody>
      </p:sp>
    </p:spTree>
    <p:extLst>
      <p:ext uri="{BB962C8B-B14F-4D97-AF65-F5344CB8AC3E}">
        <p14:creationId xmlns:p14="http://schemas.microsoft.com/office/powerpoint/2010/main" val="4190348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Imaginary Neural Network</a:t>
            </a:r>
            <a:endParaRPr lang="en-US" b="1" dirty="0"/>
          </a:p>
        </p:txBody>
      </p:sp>
      <p:sp>
        <p:nvSpPr>
          <p:cNvPr id="3" name="Content Placeholder 2"/>
          <p:cNvSpPr>
            <a:spLocks noGrp="1"/>
          </p:cNvSpPr>
          <p:nvPr>
            <p:ph idx="1"/>
          </p:nvPr>
        </p:nvSpPr>
        <p:spPr/>
        <p:txBody>
          <a:bodyPr/>
          <a:lstStyle/>
          <a:p>
            <a:r>
              <a:rPr lang="en-US" dirty="0"/>
              <a:t>If we apply the algorithm iteratively on its own outputs and apply some zooming after each iteration, we get an endless stream of new impressions, exploring the set of things the network knows about. We can even start this process from a random-noise image, so that the result becomes purely the result of the neural </a:t>
            </a:r>
            <a:r>
              <a:rPr lang="en-US" dirty="0" smtClean="0"/>
              <a:t>network.</a:t>
            </a:r>
          </a:p>
          <a:p>
            <a:endParaRPr lang="en-US" dirty="0"/>
          </a:p>
          <a:p>
            <a:r>
              <a:rPr lang="en-US" dirty="0">
                <a:hlinkClick r:id="rId2"/>
              </a:rPr>
              <a:t>https://</a:t>
            </a:r>
            <a:r>
              <a:rPr lang="en-US" dirty="0" smtClean="0">
                <a:hlinkClick r:id="rId2"/>
              </a:rPr>
              <a:t>github.com/szagoruyko/imagine-nn</a:t>
            </a:r>
            <a:r>
              <a:rPr lang="en-US" dirty="0" smtClean="0"/>
              <a:t> -&gt; Imagine Neural network repo</a:t>
            </a:r>
            <a:endParaRPr lang="en-US" dirty="0"/>
          </a:p>
        </p:txBody>
      </p:sp>
    </p:spTree>
    <p:extLst>
      <p:ext uri="{BB962C8B-B14F-4D97-AF65-F5344CB8AC3E}">
        <p14:creationId xmlns:p14="http://schemas.microsoft.com/office/powerpoint/2010/main" val="2058126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machine could dream. WHAT IFFFFFFFFF…..</a:t>
            </a:r>
            <a:endParaRPr lang="en-US" b="1" dirty="0"/>
          </a:p>
        </p:txBody>
      </p:sp>
      <p:sp>
        <p:nvSpPr>
          <p:cNvPr id="4" name="Text Placeholder 3"/>
          <p:cNvSpPr>
            <a:spLocks noGrp="1"/>
          </p:cNvSpPr>
          <p:nvPr>
            <p:ph type="body" idx="1"/>
          </p:nvPr>
        </p:nvSpPr>
        <p:spPr/>
        <p:txBody>
          <a:bodyPr>
            <a:noAutofit/>
          </a:bodyPr>
          <a:lstStyle/>
          <a:p>
            <a:r>
              <a:rPr lang="en-US" sz="5400" b="1" dirty="0" smtClean="0"/>
              <a:t>WE TOLD THEM TO DRAW PAINTINGS. COULD THEY DO IT…</a:t>
            </a:r>
            <a:endParaRPr lang="en-US" sz="5400" b="1" dirty="0"/>
          </a:p>
        </p:txBody>
      </p:sp>
    </p:spTree>
    <p:extLst>
      <p:ext uri="{BB962C8B-B14F-4D97-AF65-F5344CB8AC3E}">
        <p14:creationId xmlns:p14="http://schemas.microsoft.com/office/powerpoint/2010/main" val="2594503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9084" y="356736"/>
            <a:ext cx="10515600" cy="1325563"/>
          </a:xfrm>
        </p:spPr>
        <p:txBody>
          <a:bodyPr/>
          <a:lstStyle/>
          <a:p>
            <a:r>
              <a:rPr lang="en-US" b="1" dirty="0" smtClean="0"/>
              <a:t>Feed the machine these images for concepts</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80" y="1957206"/>
            <a:ext cx="5836690" cy="38228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768" y="1661494"/>
            <a:ext cx="5575266" cy="4414231"/>
          </a:xfrm>
          <a:prstGeom prst="rect">
            <a:avLst/>
          </a:prstGeom>
        </p:spPr>
      </p:pic>
      <p:sp>
        <p:nvSpPr>
          <p:cNvPr id="7" name="TextBox 6"/>
          <p:cNvSpPr txBox="1"/>
          <p:nvPr/>
        </p:nvSpPr>
        <p:spPr>
          <a:xfrm>
            <a:off x="469084" y="5922628"/>
            <a:ext cx="5554211" cy="369332"/>
          </a:xfrm>
          <a:prstGeom prst="rect">
            <a:avLst/>
          </a:prstGeom>
          <a:noFill/>
        </p:spPr>
        <p:txBody>
          <a:bodyPr wrap="square" rtlCol="0">
            <a:spAutoFit/>
          </a:bodyPr>
          <a:lstStyle/>
          <a:p>
            <a:pPr algn="ctr"/>
            <a:r>
              <a:rPr lang="en-US" dirty="0" smtClean="0"/>
              <a:t>SAS Hall</a:t>
            </a:r>
            <a:endParaRPr lang="en-US" dirty="0"/>
          </a:p>
        </p:txBody>
      </p:sp>
      <p:sp>
        <p:nvSpPr>
          <p:cNvPr id="8" name="TextBox 7"/>
          <p:cNvSpPr txBox="1"/>
          <p:nvPr/>
        </p:nvSpPr>
        <p:spPr>
          <a:xfrm>
            <a:off x="6637789" y="6107294"/>
            <a:ext cx="5554211" cy="369332"/>
          </a:xfrm>
          <a:prstGeom prst="rect">
            <a:avLst/>
          </a:prstGeom>
          <a:noFill/>
        </p:spPr>
        <p:txBody>
          <a:bodyPr wrap="square" rtlCol="0">
            <a:spAutoFit/>
          </a:bodyPr>
          <a:lstStyle/>
          <a:p>
            <a:pPr algn="ctr"/>
            <a:r>
              <a:rPr lang="en-US" dirty="0" err="1" smtClean="0"/>
              <a:t>Stary</a:t>
            </a:r>
            <a:r>
              <a:rPr lang="en-US" dirty="0" smtClean="0"/>
              <a:t> Night by Vincent Van Gogh</a:t>
            </a:r>
            <a:endParaRPr lang="en-US" dirty="0"/>
          </a:p>
        </p:txBody>
      </p:sp>
    </p:spTree>
    <p:extLst>
      <p:ext uri="{BB962C8B-B14F-4D97-AF65-F5344CB8AC3E}">
        <p14:creationId xmlns:p14="http://schemas.microsoft.com/office/powerpoint/2010/main" val="3232297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685800"/>
            <a:ext cx="8229600" cy="6172200"/>
          </a:xfrm>
          <a:prstGeom prst="rect">
            <a:avLst/>
          </a:prstGeom>
        </p:spPr>
      </p:pic>
      <p:sp>
        <p:nvSpPr>
          <p:cNvPr id="4" name="Title 3"/>
          <p:cNvSpPr>
            <a:spLocks noGrp="1"/>
          </p:cNvSpPr>
          <p:nvPr>
            <p:ph type="title"/>
          </p:nvPr>
        </p:nvSpPr>
        <p:spPr>
          <a:xfrm>
            <a:off x="838200" y="685800"/>
            <a:ext cx="10515600" cy="6086009"/>
          </a:xfrm>
        </p:spPr>
        <p:txBody>
          <a:bodyPr>
            <a:normAutofit/>
          </a:bodyPr>
          <a:lstStyle/>
          <a:p>
            <a:pPr algn="ctr"/>
            <a:r>
              <a:rPr lang="en-US" sz="3600" b="1" dirty="0" smtClean="0"/>
              <a:t/>
            </a:r>
            <a:br>
              <a:rPr lang="en-US" sz="3600" b="1" dirty="0" smtClean="0"/>
            </a:br>
            <a:r>
              <a:rPr lang="en-US" sz="3600" b="1" dirty="0"/>
              <a:t/>
            </a:r>
            <a:br>
              <a:rPr lang="en-US" sz="3600" b="1" dirty="0"/>
            </a:br>
            <a:r>
              <a:rPr lang="en-US" sz="3600" b="1" dirty="0" smtClean="0"/>
              <a:t>Brief Introduction of Machine Learning</a:t>
            </a:r>
            <a:br>
              <a:rPr lang="en-US" sz="3600" b="1" dirty="0" smtClean="0"/>
            </a:br>
            <a:r>
              <a:rPr lang="en-US" sz="3600" b="1" dirty="0" smtClean="0"/>
              <a:t>How did we even get here?</a:t>
            </a:r>
            <a:endParaRPr lang="en-US" sz="3600" b="1" dirty="0"/>
          </a:p>
        </p:txBody>
      </p:sp>
    </p:spTree>
    <p:extLst>
      <p:ext uri="{BB962C8B-B14F-4D97-AF65-F5344CB8AC3E}">
        <p14:creationId xmlns:p14="http://schemas.microsoft.com/office/powerpoint/2010/main" val="3664052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35" y="134225"/>
            <a:ext cx="2884810" cy="18875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497" y="134225"/>
            <a:ext cx="2884809" cy="18875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5372" y="134225"/>
            <a:ext cx="2884810" cy="188752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36" y="2261402"/>
            <a:ext cx="2884810" cy="188752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498" y="2261402"/>
            <a:ext cx="2884810" cy="188752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5372" y="2266164"/>
            <a:ext cx="2884810" cy="188752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236" y="4450928"/>
            <a:ext cx="2884810" cy="188752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7604" y="4450928"/>
            <a:ext cx="2893702" cy="189334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372" y="4450928"/>
            <a:ext cx="2884810" cy="1887522"/>
          </a:xfrm>
          <a:prstGeom prst="rect">
            <a:avLst/>
          </a:prstGeom>
        </p:spPr>
      </p:pic>
    </p:spTree>
    <p:extLst>
      <p:ext uri="{BB962C8B-B14F-4D97-AF65-F5344CB8AC3E}">
        <p14:creationId xmlns:p14="http://schemas.microsoft.com/office/powerpoint/2010/main" val="726457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800" b="1" dirty="0" smtClean="0"/>
              <a:t/>
            </a:r>
            <a:br>
              <a:rPr lang="en-US" sz="8800" b="1" dirty="0" smtClean="0"/>
            </a:br>
            <a:r>
              <a:rPr lang="en-US" sz="8800" b="1" dirty="0" smtClean="0"/>
              <a:t>PROOF OF CONCEPT</a:t>
            </a:r>
            <a:br>
              <a:rPr lang="en-US" sz="8800" b="1" dirty="0" smtClean="0"/>
            </a:br>
            <a:r>
              <a:rPr lang="en-US" sz="8800" b="1" dirty="0" smtClean="0"/>
              <a:t>ON-THE-FLY </a:t>
            </a:r>
            <a:r>
              <a:rPr lang="en-US" sz="8800" b="1" dirty="0" smtClean="0"/>
              <a:t>DEMO</a:t>
            </a:r>
            <a:endParaRPr lang="en-US" sz="8800" b="1" dirty="0"/>
          </a:p>
        </p:txBody>
      </p:sp>
      <p:sp>
        <p:nvSpPr>
          <p:cNvPr id="3" name="Text Placeholder 2"/>
          <p:cNvSpPr>
            <a:spLocks noGrp="1"/>
          </p:cNvSpPr>
          <p:nvPr>
            <p:ph type="body" idx="1"/>
          </p:nvPr>
        </p:nvSpPr>
        <p:spPr/>
        <p:txBody>
          <a:bodyPr/>
          <a:lstStyle/>
          <a:p>
            <a:r>
              <a:rPr lang="en-US" b="1" dirty="0" smtClean="0"/>
              <a:t>TORCH ON NVIDIA GPU G8 INSTANCE ON THE CLOUD – AMAZON WEB SERVICES</a:t>
            </a:r>
            <a:endParaRPr lang="en-US" b="1" dirty="0"/>
          </a:p>
        </p:txBody>
      </p:sp>
    </p:spTree>
    <p:extLst>
      <p:ext uri="{BB962C8B-B14F-4D97-AF65-F5344CB8AC3E}">
        <p14:creationId xmlns:p14="http://schemas.microsoft.com/office/powerpoint/2010/main" val="269052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will look bright</a:t>
            </a:r>
            <a:endParaRPr lang="en-US" dirty="0"/>
          </a:p>
        </p:txBody>
      </p:sp>
      <p:sp>
        <p:nvSpPr>
          <p:cNvPr id="3" name="Content Placeholder 2"/>
          <p:cNvSpPr>
            <a:spLocks noGrp="1"/>
          </p:cNvSpPr>
          <p:nvPr>
            <p:ph idx="1"/>
          </p:nvPr>
        </p:nvSpPr>
        <p:spPr>
          <a:xfrm>
            <a:off x="838200" y="1825625"/>
            <a:ext cx="7458512" cy="4351338"/>
          </a:xfrm>
        </p:spPr>
        <p:txBody>
          <a:bodyPr/>
          <a:lstStyle/>
          <a:p>
            <a:r>
              <a:rPr lang="en-US" dirty="0" smtClean="0"/>
              <a:t>There are still a lot that we </a:t>
            </a:r>
            <a:r>
              <a:rPr lang="en-US" dirty="0" err="1" smtClean="0"/>
              <a:t>dunno</a:t>
            </a:r>
            <a:r>
              <a:rPr lang="en-US" dirty="0" smtClean="0"/>
              <a:t> about the brain</a:t>
            </a:r>
          </a:p>
          <a:p>
            <a:pPr lvl="1"/>
            <a:r>
              <a:rPr lang="en-US" dirty="0" smtClean="0"/>
              <a:t>Quantum Hopfield networks</a:t>
            </a:r>
          </a:p>
          <a:p>
            <a:pPr lvl="1"/>
            <a:r>
              <a:rPr lang="en-US" dirty="0" err="1" smtClean="0"/>
              <a:t>Microtubles</a:t>
            </a:r>
            <a:r>
              <a:rPr lang="en-US" dirty="0" smtClean="0"/>
              <a:t> as micro quantum computers (qubit processors)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608" y="0"/>
            <a:ext cx="3207391" cy="320739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075"/>
          <a:stretch/>
        </p:blipFill>
        <p:spPr>
          <a:xfrm>
            <a:off x="8967831" y="3210992"/>
            <a:ext cx="3300077" cy="3552828"/>
          </a:xfrm>
          <a:prstGeom prst="rect">
            <a:avLst/>
          </a:prstGeom>
        </p:spPr>
      </p:pic>
    </p:spTree>
    <p:extLst>
      <p:ext uri="{BB962C8B-B14F-4D97-AF65-F5344CB8AC3E}">
        <p14:creationId xmlns:p14="http://schemas.microsoft.com/office/powerpoint/2010/main" val="2459521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sufficient advance technology is indistinguishable from magic.</a:t>
            </a:r>
            <a:endParaRPr lang="en-US" dirty="0"/>
          </a:p>
        </p:txBody>
      </p:sp>
      <p:sp>
        <p:nvSpPr>
          <p:cNvPr id="3" name="Text Placeholder 2"/>
          <p:cNvSpPr>
            <a:spLocks noGrp="1"/>
          </p:cNvSpPr>
          <p:nvPr>
            <p:ph type="body" idx="1"/>
          </p:nvPr>
        </p:nvSpPr>
        <p:spPr/>
        <p:txBody>
          <a:bodyPr>
            <a:normAutofit/>
          </a:bodyPr>
          <a:lstStyle/>
          <a:p>
            <a:pPr algn="r"/>
            <a:r>
              <a:rPr lang="en-US" sz="6000" dirty="0" smtClean="0"/>
              <a:t>- Arthur C. Clark</a:t>
            </a:r>
            <a:endParaRPr lang="en-US" sz="6000" dirty="0"/>
          </a:p>
        </p:txBody>
      </p:sp>
    </p:spTree>
    <p:extLst>
      <p:ext uri="{BB962C8B-B14F-4D97-AF65-F5344CB8AC3E}">
        <p14:creationId xmlns:p14="http://schemas.microsoft.com/office/powerpoint/2010/main" val="2202076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83" y="-771787"/>
            <a:ext cx="12986158" cy="9752450"/>
          </a:xfrm>
          <a:prstGeom prst="rect">
            <a:avLst/>
          </a:prstGeom>
        </p:spPr>
      </p:pic>
      <p:sp>
        <p:nvSpPr>
          <p:cNvPr id="3" name="Title 2"/>
          <p:cNvSpPr>
            <a:spLocks noGrp="1"/>
          </p:cNvSpPr>
          <p:nvPr>
            <p:ph type="title"/>
          </p:nvPr>
        </p:nvSpPr>
        <p:spPr/>
        <p:txBody>
          <a:bodyPr>
            <a:normAutofit/>
          </a:bodyPr>
          <a:lstStyle/>
          <a:p>
            <a:pPr algn="ctr"/>
            <a:r>
              <a:rPr lang="en-US" sz="7200" dirty="0" smtClean="0">
                <a:solidFill>
                  <a:schemeClr val="accent4">
                    <a:lumMod val="60000"/>
                    <a:lumOff val="40000"/>
                  </a:schemeClr>
                </a:solidFill>
                <a:latin typeface="Arial Black" panose="020B0A04020102020204" pitchFamily="34" charset="0"/>
              </a:rPr>
              <a:t>The Believers</a:t>
            </a:r>
            <a:endParaRPr lang="en-US" sz="7200" dirty="0">
              <a:solidFill>
                <a:schemeClr val="accent4">
                  <a:lumMod val="60000"/>
                  <a:lumOff val="40000"/>
                </a:schemeClr>
              </a:solidFill>
              <a:latin typeface="Arial Black" panose="020B0A04020102020204" pitchFamily="34" charset="0"/>
            </a:endParaRPr>
          </a:p>
        </p:txBody>
      </p:sp>
    </p:spTree>
    <p:extLst>
      <p:ext uri="{BB962C8B-B14F-4D97-AF65-F5344CB8AC3E}">
        <p14:creationId xmlns:p14="http://schemas.microsoft.com/office/powerpoint/2010/main" val="182927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172" y="0"/>
            <a:ext cx="6914398" cy="6858000"/>
          </a:xfrm>
          <a:prstGeom prst="rect">
            <a:avLst/>
          </a:prstGeom>
        </p:spPr>
      </p:pic>
    </p:spTree>
    <p:extLst>
      <p:ext uri="{BB962C8B-B14F-4D97-AF65-F5344CB8AC3E}">
        <p14:creationId xmlns:p14="http://schemas.microsoft.com/office/powerpoint/2010/main" val="3861575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The old way?</a:t>
            </a:r>
            <a:endParaRPr lang="en-US" sz="5400" b="1" dirty="0"/>
          </a:p>
        </p:txBody>
      </p:sp>
      <p:sp>
        <p:nvSpPr>
          <p:cNvPr id="3" name="Content Placeholder 2"/>
          <p:cNvSpPr>
            <a:spLocks noGrp="1"/>
          </p:cNvSpPr>
          <p:nvPr>
            <p:ph idx="1"/>
          </p:nvPr>
        </p:nvSpPr>
        <p:spPr/>
        <p:txBody>
          <a:bodyPr>
            <a:normAutofit lnSpcReduction="10000"/>
          </a:bodyPr>
          <a:lstStyle/>
          <a:p>
            <a:r>
              <a:rPr lang="en-US" dirty="0" smtClean="0"/>
              <a:t>Old approach to machine learning</a:t>
            </a:r>
          </a:p>
          <a:p>
            <a:pPr lvl="1"/>
            <a:r>
              <a:rPr lang="en-US" dirty="0" smtClean="0"/>
              <a:t>Supervised algorithms</a:t>
            </a:r>
          </a:p>
          <a:p>
            <a:pPr lvl="1"/>
            <a:r>
              <a:rPr lang="en-US" dirty="0" smtClean="0"/>
              <a:t>Specific algorithms</a:t>
            </a:r>
          </a:p>
          <a:p>
            <a:pPr lvl="1"/>
            <a:r>
              <a:rPr lang="en-US" b="1" dirty="0" err="1" smtClean="0"/>
              <a:t>Train’em</a:t>
            </a:r>
            <a:endParaRPr lang="en-US" b="1" dirty="0" smtClean="0"/>
          </a:p>
          <a:p>
            <a:pPr lvl="1"/>
            <a:r>
              <a:rPr lang="en-US" b="1" dirty="0" err="1" smtClean="0"/>
              <a:t>Tell’em</a:t>
            </a:r>
            <a:r>
              <a:rPr lang="en-US" b="1" dirty="0" smtClean="0"/>
              <a:t> what to do</a:t>
            </a:r>
          </a:p>
          <a:p>
            <a:r>
              <a:rPr lang="en-US" dirty="0" smtClean="0"/>
              <a:t>Pros</a:t>
            </a:r>
          </a:p>
          <a:p>
            <a:pPr lvl="1"/>
            <a:r>
              <a:rPr lang="en-US" dirty="0" smtClean="0"/>
              <a:t>Easy to understand in statistical term</a:t>
            </a:r>
          </a:p>
          <a:p>
            <a:pPr lvl="1"/>
            <a:r>
              <a:rPr lang="en-US" dirty="0" smtClean="0"/>
              <a:t>Easy to derive (</a:t>
            </a:r>
            <a:r>
              <a:rPr lang="en-US" b="1" dirty="0" err="1" smtClean="0"/>
              <a:t>owh</a:t>
            </a:r>
            <a:r>
              <a:rPr lang="en-US" b="1" dirty="0" smtClean="0"/>
              <a:t> yeah boy we are in NC State Stats!!!</a:t>
            </a:r>
            <a:r>
              <a:rPr lang="en-US" dirty="0" smtClean="0"/>
              <a:t>)</a:t>
            </a:r>
          </a:p>
          <a:p>
            <a:pPr lvl="1"/>
            <a:r>
              <a:rPr lang="en-US" dirty="0" smtClean="0"/>
              <a:t>Low computational power needed</a:t>
            </a:r>
          </a:p>
          <a:p>
            <a:r>
              <a:rPr lang="en-US" dirty="0" smtClean="0"/>
              <a:t>Cons</a:t>
            </a:r>
          </a:p>
          <a:p>
            <a:pPr lvl="1"/>
            <a:r>
              <a:rPr lang="en-US" dirty="0" smtClean="0"/>
              <a:t>Are not useful for generalized approach.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968" y="0"/>
            <a:ext cx="3151031" cy="2761091"/>
          </a:xfrm>
          <a:prstGeom prst="rect">
            <a:avLst/>
          </a:prstGeom>
        </p:spPr>
      </p:pic>
    </p:spTree>
    <p:extLst>
      <p:ext uri="{BB962C8B-B14F-4D97-AF65-F5344CB8AC3E}">
        <p14:creationId xmlns:p14="http://schemas.microsoft.com/office/powerpoint/2010/main" val="2462838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 t="1" r="37202" b="215"/>
          <a:stretch/>
        </p:blipFill>
        <p:spPr>
          <a:xfrm>
            <a:off x="7415785" y="0"/>
            <a:ext cx="4776215" cy="6859534"/>
          </a:xfrm>
          <a:prstGeom prst="rect">
            <a:avLst/>
          </a:prstGeom>
        </p:spPr>
      </p:pic>
      <p:sp>
        <p:nvSpPr>
          <p:cNvPr id="2" name="Title 1"/>
          <p:cNvSpPr>
            <a:spLocks noGrp="1"/>
          </p:cNvSpPr>
          <p:nvPr>
            <p:ph type="title"/>
          </p:nvPr>
        </p:nvSpPr>
        <p:spPr>
          <a:xfrm>
            <a:off x="3565321" y="374179"/>
            <a:ext cx="4840448" cy="6111176"/>
          </a:xfrm>
        </p:spPr>
        <p:txBody>
          <a:bodyPr>
            <a:normAutofit fontScale="90000"/>
          </a:bodyPr>
          <a:lstStyle/>
          <a:p>
            <a:pPr algn="ctr"/>
            <a:r>
              <a:rPr lang="en-US" sz="3600" b="1" dirty="0" err="1" smtClean="0"/>
              <a:t>Theeeee</a:t>
            </a:r>
            <a:r>
              <a:rPr lang="en-US" sz="3600" b="1" dirty="0" smtClean="0"/>
              <a:t> Million Dollar Question is….</a:t>
            </a:r>
            <a:r>
              <a:rPr lang="en-US" sz="3600" dirty="0" smtClean="0"/>
              <a:t/>
            </a:r>
            <a:br>
              <a:rPr lang="en-US" sz="3600" dirty="0" smtClean="0"/>
            </a:br>
            <a:r>
              <a:rPr lang="en-US" sz="3600" dirty="0"/>
              <a:t/>
            </a:r>
            <a:br>
              <a:rPr lang="en-US" sz="3600" dirty="0"/>
            </a:br>
            <a:r>
              <a:rPr lang="en-US" sz="3600" dirty="0" smtClean="0"/>
              <a:t>Can we devise an algorithm </a:t>
            </a:r>
            <a:br>
              <a:rPr lang="en-US" sz="3600" dirty="0" smtClean="0"/>
            </a:br>
            <a:r>
              <a:rPr lang="en-US" sz="3600" dirty="0" smtClean="0"/>
              <a:t>that is can be used in all situations?</a:t>
            </a:r>
            <a:br>
              <a:rPr lang="en-US" sz="3600" dirty="0" smtClean="0"/>
            </a:br>
            <a:r>
              <a:rPr lang="en-US" sz="3600" dirty="0" smtClean="0"/>
              <a:t>Challenge for the New Approach</a:t>
            </a:r>
            <a:br>
              <a:rPr lang="en-US" sz="3600" dirty="0" smtClean="0"/>
            </a:br>
            <a:r>
              <a:rPr lang="en-US" sz="3600" dirty="0"/>
              <a:t/>
            </a:r>
            <a:br>
              <a:rPr lang="en-US" sz="3600" dirty="0"/>
            </a:br>
            <a:r>
              <a:rPr lang="en-US" sz="3600" b="1" dirty="0" smtClean="0"/>
              <a:t>Simple Algorithm</a:t>
            </a:r>
            <a:r>
              <a:rPr lang="en-US" sz="3600" b="1" dirty="0"/>
              <a:t/>
            </a:r>
            <a:br>
              <a:rPr lang="en-US" sz="3600" b="1" dirty="0"/>
            </a:br>
            <a:r>
              <a:rPr lang="en-US" sz="3600" b="1" dirty="0"/>
              <a:t>Generalized Algorithm</a:t>
            </a:r>
            <a:r>
              <a:rPr lang="en-US" sz="3600" dirty="0"/>
              <a:t/>
            </a:r>
            <a:br>
              <a:rPr lang="en-US" sz="3600" dirty="0"/>
            </a:br>
            <a:r>
              <a:rPr lang="en-US" sz="3600" dirty="0"/>
              <a:t/>
            </a:r>
            <a:br>
              <a:rPr lang="en-US" sz="3600" dirty="0"/>
            </a:br>
            <a:endParaRPr lang="en-US" sz="3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190" r="41323"/>
          <a:stretch/>
        </p:blipFill>
        <p:spPr>
          <a:xfrm>
            <a:off x="0" y="0"/>
            <a:ext cx="3565321" cy="6859534"/>
          </a:xfrm>
          <a:prstGeom prst="rect">
            <a:avLst/>
          </a:prstGeom>
        </p:spPr>
      </p:pic>
    </p:spTree>
    <p:extLst>
      <p:ext uri="{BB962C8B-B14F-4D97-AF65-F5344CB8AC3E}">
        <p14:creationId xmlns:p14="http://schemas.microsoft.com/office/powerpoint/2010/main" val="2111533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4898" y="0"/>
            <a:ext cx="5217102" cy="78256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974898" cy="6858000"/>
          </a:xfrm>
          <a:prstGeom prst="rect">
            <a:avLst/>
          </a:prstGeom>
        </p:spPr>
      </p:pic>
      <p:sp>
        <p:nvSpPr>
          <p:cNvPr id="4" name="Title 3"/>
          <p:cNvSpPr>
            <a:spLocks noGrp="1"/>
          </p:cNvSpPr>
          <p:nvPr>
            <p:ph type="title"/>
          </p:nvPr>
        </p:nvSpPr>
        <p:spPr>
          <a:xfrm>
            <a:off x="871755" y="4618344"/>
            <a:ext cx="10515600" cy="1325563"/>
          </a:xfrm>
        </p:spPr>
        <p:txBody>
          <a:bodyPr>
            <a:normAutofit/>
          </a:bodyPr>
          <a:lstStyle/>
          <a:p>
            <a:pPr algn="ctr"/>
            <a:r>
              <a:rPr lang="en-US" sz="6000" b="1" dirty="0" smtClean="0">
                <a:solidFill>
                  <a:schemeClr val="bg1"/>
                </a:solidFill>
              </a:rPr>
              <a:t>The answer may lay in our brain</a:t>
            </a:r>
            <a:endParaRPr lang="en-US" sz="6000" b="1" dirty="0">
              <a:solidFill>
                <a:schemeClr val="bg1"/>
              </a:solidFill>
            </a:endParaRPr>
          </a:p>
        </p:txBody>
      </p:sp>
    </p:spTree>
    <p:extLst>
      <p:ext uri="{BB962C8B-B14F-4D97-AF65-F5344CB8AC3E}">
        <p14:creationId xmlns:p14="http://schemas.microsoft.com/office/powerpoint/2010/main" val="1249421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610" y="-1050187"/>
            <a:ext cx="13609748" cy="8871588"/>
          </a:xfrm>
          <a:prstGeom prst="rect">
            <a:avLst/>
          </a:prstGeom>
        </p:spPr>
      </p:pic>
      <p:sp>
        <p:nvSpPr>
          <p:cNvPr id="3" name="Content Placeholder 2"/>
          <p:cNvSpPr>
            <a:spLocks noGrp="1"/>
          </p:cNvSpPr>
          <p:nvPr>
            <p:ph idx="1"/>
          </p:nvPr>
        </p:nvSpPr>
        <p:spPr/>
        <p:txBody>
          <a:bodyPr/>
          <a:lstStyle/>
          <a:p>
            <a:r>
              <a:rPr lang="en-US" dirty="0" smtClean="0">
                <a:solidFill>
                  <a:schemeClr val="bg1"/>
                </a:solidFill>
              </a:rPr>
              <a:t>Its also</a:t>
            </a:r>
          </a:p>
          <a:p>
            <a:pPr lvl="1"/>
            <a:r>
              <a:rPr lang="en-US" dirty="0" smtClean="0">
                <a:solidFill>
                  <a:schemeClr val="bg1"/>
                </a:solidFill>
              </a:rPr>
              <a:t>A question of our evolutionary process (computational biology)</a:t>
            </a:r>
          </a:p>
          <a:p>
            <a:pPr lvl="1"/>
            <a:r>
              <a:rPr lang="en-US" dirty="0" smtClean="0">
                <a:solidFill>
                  <a:schemeClr val="bg1"/>
                </a:solidFill>
              </a:rPr>
              <a:t>Neuroscience</a:t>
            </a:r>
          </a:p>
          <a:p>
            <a:pPr lvl="1"/>
            <a:r>
              <a:rPr lang="en-US" dirty="0" smtClean="0">
                <a:solidFill>
                  <a:schemeClr val="bg1"/>
                </a:solidFill>
              </a:rPr>
              <a:t>Physics </a:t>
            </a:r>
          </a:p>
          <a:p>
            <a:pPr lvl="1"/>
            <a:r>
              <a:rPr lang="en-US" dirty="0" smtClean="0">
                <a:solidFill>
                  <a:schemeClr val="bg1"/>
                </a:solidFill>
              </a:rPr>
              <a:t>…..</a:t>
            </a:r>
          </a:p>
          <a:p>
            <a:pPr lvl="1"/>
            <a:r>
              <a:rPr lang="en-US" dirty="0" smtClean="0">
                <a:solidFill>
                  <a:schemeClr val="bg1"/>
                </a:solidFill>
              </a:rPr>
              <a:t>…..</a:t>
            </a:r>
          </a:p>
          <a:p>
            <a:pPr lvl="1"/>
            <a:r>
              <a:rPr lang="en-US" dirty="0" smtClean="0">
                <a:solidFill>
                  <a:schemeClr val="bg1"/>
                </a:solidFill>
              </a:rPr>
              <a:t>Philosophy</a:t>
            </a:r>
          </a:p>
          <a:p>
            <a:pPr lvl="1"/>
            <a:r>
              <a:rPr lang="en-US" dirty="0" smtClean="0">
                <a:solidFill>
                  <a:schemeClr val="bg1"/>
                </a:solidFill>
              </a:rPr>
              <a:t>Even liberal arts</a:t>
            </a:r>
            <a:endParaRPr lang="en-US" dirty="0">
              <a:solidFill>
                <a:schemeClr val="bg1"/>
              </a:solidFill>
            </a:endParaRPr>
          </a:p>
        </p:txBody>
      </p:sp>
      <p:sp>
        <p:nvSpPr>
          <p:cNvPr id="2" name="Title 1"/>
          <p:cNvSpPr>
            <a:spLocks noGrp="1"/>
          </p:cNvSpPr>
          <p:nvPr>
            <p:ph type="title"/>
          </p:nvPr>
        </p:nvSpPr>
        <p:spPr>
          <a:xfrm>
            <a:off x="838199" y="365125"/>
            <a:ext cx="10791423" cy="1325563"/>
          </a:xfrm>
        </p:spPr>
        <p:txBody>
          <a:bodyPr>
            <a:noAutofit/>
          </a:bodyPr>
          <a:lstStyle/>
          <a:p>
            <a:pPr algn="ctr"/>
            <a:r>
              <a:rPr lang="en-US" sz="5400" b="1" dirty="0" smtClean="0">
                <a:solidFill>
                  <a:schemeClr val="bg1"/>
                </a:solidFill>
              </a:rPr>
              <a:t>Now its not </a:t>
            </a:r>
            <a:r>
              <a:rPr lang="en-US" sz="5400" b="1" dirty="0" smtClean="0">
                <a:solidFill>
                  <a:schemeClr val="bg1"/>
                </a:solidFill>
              </a:rPr>
              <a:t>merely a </a:t>
            </a:r>
            <a:r>
              <a:rPr lang="en-US" sz="5400" b="1" dirty="0" smtClean="0">
                <a:solidFill>
                  <a:schemeClr val="bg1"/>
                </a:solidFill>
              </a:rPr>
              <a:t>question of math/stats/</a:t>
            </a:r>
            <a:r>
              <a:rPr lang="en-US" sz="5400" b="1" dirty="0" err="1" smtClean="0">
                <a:solidFill>
                  <a:schemeClr val="bg1"/>
                </a:solidFill>
              </a:rPr>
              <a:t>compsci</a:t>
            </a:r>
            <a:r>
              <a:rPr lang="en-US" sz="5400" b="1" dirty="0" smtClean="0">
                <a:solidFill>
                  <a:schemeClr val="bg1"/>
                </a:solidFill>
              </a:rPr>
              <a:t>:</a:t>
            </a:r>
            <a:endParaRPr lang="en-US" sz="5400" b="1" dirty="0">
              <a:solidFill>
                <a:schemeClr val="bg1"/>
              </a:solidFill>
            </a:endParaRPr>
          </a:p>
        </p:txBody>
      </p:sp>
    </p:spTree>
    <p:extLst>
      <p:ext uri="{BB962C8B-B14F-4D97-AF65-F5344CB8AC3E}">
        <p14:creationId xmlns:p14="http://schemas.microsoft.com/office/powerpoint/2010/main" val="2579995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048" y="184731"/>
            <a:ext cx="8048945" cy="6250543"/>
          </a:xfrm>
          <a:prstGeom prst="rect">
            <a:avLst/>
          </a:prstGeom>
        </p:spPr>
      </p:pic>
      <p:sp>
        <p:nvSpPr>
          <p:cNvPr id="2" name="Title 1"/>
          <p:cNvSpPr>
            <a:spLocks noGrp="1"/>
          </p:cNvSpPr>
          <p:nvPr>
            <p:ph type="title"/>
          </p:nvPr>
        </p:nvSpPr>
        <p:spPr/>
        <p:txBody>
          <a:bodyPr/>
          <a:lstStyle/>
          <a:p>
            <a:r>
              <a:rPr lang="en-US" dirty="0" smtClean="0"/>
              <a:t>The New Approach</a:t>
            </a:r>
            <a:endParaRPr lang="en-US" dirty="0"/>
          </a:p>
        </p:txBody>
      </p:sp>
      <p:sp>
        <p:nvSpPr>
          <p:cNvPr id="3" name="Content Placeholder 2"/>
          <p:cNvSpPr>
            <a:spLocks noGrp="1"/>
          </p:cNvSpPr>
          <p:nvPr>
            <p:ph idx="1"/>
          </p:nvPr>
        </p:nvSpPr>
        <p:spPr/>
        <p:txBody>
          <a:bodyPr/>
          <a:lstStyle/>
          <a:p>
            <a:r>
              <a:rPr lang="en-US" dirty="0" smtClean="0"/>
              <a:t>Mimic how our brain works</a:t>
            </a:r>
          </a:p>
          <a:p>
            <a:r>
              <a:rPr lang="en-US" dirty="0" smtClean="0"/>
              <a:t>Neural Networks</a:t>
            </a:r>
          </a:p>
          <a:p>
            <a:pPr lvl="1"/>
            <a:r>
              <a:rPr lang="en-US" dirty="0" err="1" smtClean="0"/>
              <a:t>Perceptrons</a:t>
            </a:r>
            <a:endParaRPr lang="en-US" dirty="0" smtClean="0"/>
          </a:p>
          <a:p>
            <a:pPr lvl="1"/>
            <a:r>
              <a:rPr lang="en-US" dirty="0" err="1" smtClean="0"/>
              <a:t>Boltzman</a:t>
            </a:r>
            <a:r>
              <a:rPr lang="en-US" dirty="0" smtClean="0"/>
              <a:t> Machines</a:t>
            </a:r>
          </a:p>
          <a:p>
            <a:pPr lvl="1"/>
            <a:r>
              <a:rPr lang="en-US" dirty="0" smtClean="0"/>
              <a:t>Hopfield networks</a:t>
            </a:r>
            <a:endParaRPr lang="en-US" dirty="0"/>
          </a:p>
        </p:txBody>
      </p:sp>
    </p:spTree>
    <p:extLst>
      <p:ext uri="{BB962C8B-B14F-4D97-AF65-F5344CB8AC3E}">
        <p14:creationId xmlns:p14="http://schemas.microsoft.com/office/powerpoint/2010/main" val="2906666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468</Words>
  <Application>Microsoft Macintosh PowerPoint</Application>
  <PresentationFormat>Widescreen</PresentationFormat>
  <Paragraphs>60</Paragraphs>
  <Slides>23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 Black</vt:lpstr>
      <vt:lpstr>Baskerville Old Face</vt:lpstr>
      <vt:lpstr>Calibri</vt:lpstr>
      <vt:lpstr>Calibri Light</vt:lpstr>
      <vt:lpstr>Arial</vt:lpstr>
      <vt:lpstr>Office Theme</vt:lpstr>
      <vt:lpstr>Deep Learning for Images</vt:lpstr>
      <vt:lpstr>  Brief Introduction of Machine Learning How did we even get here?</vt:lpstr>
      <vt:lpstr>The Believers</vt:lpstr>
      <vt:lpstr>PowerPoint Presentation</vt:lpstr>
      <vt:lpstr>The old way?</vt:lpstr>
      <vt:lpstr>Theeeee Million Dollar Question is….  Can we devise an algorithm  that is can be used in all situations? Challenge for the New Approach  Simple Algorithm Generalized Algorithm  </vt:lpstr>
      <vt:lpstr>The answer may lay in our brain</vt:lpstr>
      <vt:lpstr>Now its not merely a question of math/stats/compsci:</vt:lpstr>
      <vt:lpstr>The New Approach</vt:lpstr>
      <vt:lpstr>PowerPoint Presentation</vt:lpstr>
      <vt:lpstr>The Rise of The Machines? Nah not really..</vt:lpstr>
      <vt:lpstr>What does this do with images?</vt:lpstr>
      <vt:lpstr>The coolest part? We don’t have understanding of what is going on… :)</vt:lpstr>
      <vt:lpstr>PowerPoint Presentation</vt:lpstr>
      <vt:lpstr>PowerPoint Presentation</vt:lpstr>
      <vt:lpstr>The computer on mushrooms :D</vt:lpstr>
      <vt:lpstr>Imaginary Neural Network</vt:lpstr>
      <vt:lpstr>The machine could dream. WHAT IFFFFFFFFF…..</vt:lpstr>
      <vt:lpstr>Feed the machine these images for concepts</vt:lpstr>
      <vt:lpstr>PowerPoint Presentation</vt:lpstr>
      <vt:lpstr> PROOF OF CONCEPT ON-THE-FLY DEMO</vt:lpstr>
      <vt:lpstr>The future will look bright</vt:lpstr>
      <vt:lpstr>Any sufficient advance technology is indistinguishable from magic.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for Images</dc:title>
  <dc:creator>Dendi Suhubdy</dc:creator>
  <cp:lastModifiedBy>Dendi Suhubdy</cp:lastModifiedBy>
  <cp:revision>89</cp:revision>
  <dcterms:created xsi:type="dcterms:W3CDTF">2015-09-24T15:55:28Z</dcterms:created>
  <dcterms:modified xsi:type="dcterms:W3CDTF">2015-09-25T02:28:42Z</dcterms:modified>
</cp:coreProperties>
</file>